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bin" ContentType="image/jpeg"/>
  <Override PartName="/ppt/media/image29.bin" ContentType="image/jpeg"/>
  <Override PartName="/ppt/media/image31.bin" ContentType="image/jpeg"/>
  <Override PartName="/ppt/media/image33.bin" ContentType="image/jpeg"/>
  <Override PartName="/ppt/media/image34.bin" ContentType="image/jpeg"/>
  <Override PartName="/ppt/media/image39.bin" ContentType="image/jpeg"/>
  <Override PartName="/ppt/media/image42.bin" ContentType="image/jpeg"/>
  <Override PartName="/ppt/media/image44.bin" ContentType="image/jpeg"/>
  <Override PartName="/ppt/media/image45.bin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image11.bin" ContentType="image/svg+xml"/>
  <Override PartName="/ppt/media/image14.bin" ContentType="image/svg+xml"/>
  <Override PartName="/ppt/media/image17.bin" ContentType="image/svg+xml"/>
  <Override PartName="/ppt/media/image25.bin" ContentType="image/svg+xml"/>
  <Override PartName="/ppt/media/image28.bin" ContentType="image/svg+xml"/>
  <Override PartName="/ppt/media/image35.bin" ContentType="image/svg+xml"/>
  <Override PartName="/ppt/media/image37.bin" ContentType="image/svg+xml"/>
  <Override PartName="/ppt/media/image68.bin" ContentType="image/svg+xml"/>
  <Override PartName="/ppt/media/image70.bin" ContentType="image/svg+xml"/>
  <Override PartName="/ppt/media/image74.bin" ContentType="image/svg+xml"/>
  <Override PartName="/ppt/media/image77.bin" ContentType="image/svg+xml"/>
  <Override PartName="/ppt/media/image80.bin" ContentType="image/svg+xml"/>
  <Override PartName="/ppt/media/image127.bin" ContentType="image/svg+xml"/>
  <Override PartName="/ppt/media/image130.bin" ContentType="image/svg+xml"/>
  <Override PartName="/ppt/media/image133.bin" ContentType="image/svg+xml"/>
  <Override PartName="/ppt/media/image136.bin" ContentType="image/sv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301" r:id="rId2"/>
    <p:sldId id="311" r:id="rId3"/>
    <p:sldId id="336" r:id="rId4"/>
    <p:sldId id="355" r:id="rId5"/>
    <p:sldId id="382" r:id="rId6"/>
    <p:sldId id="418" r:id="rId7"/>
    <p:sldId id="445" r:id="rId8"/>
    <p:sldId id="476" r:id="rId9"/>
    <p:sldId id="515" r:id="rId10"/>
    <p:sldId id="547" r:id="rId11"/>
  </p:sldIdLst>
  <p:sldSz cx="18288000" cy="10287000"/>
  <p:notesSz cx="18288000" cy="10287000"/>
  <p:embeddedFontLst>
    <p:embeddedFont>
      <p:font typeface="DM Serif Display" pitchFamily="2" charset="0"/>
      <p:regular r:id="rId12"/>
      <p:italic r:id="rId13"/>
    </p:embeddedFont>
    <p:embeddedFont>
      <p:font typeface="Inter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8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475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15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99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59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55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39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81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75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94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CEAE-9ACF-4870-96B2-2FDD755B4008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0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bin"/><Relationship Id="rId3" Type="http://schemas.openxmlformats.org/officeDocument/2006/relationships/image" Target="../media/image83.bin"/><Relationship Id="rId7" Type="http://schemas.openxmlformats.org/officeDocument/2006/relationships/image" Target="../media/image87.bin"/><Relationship Id="rId2" Type="http://schemas.openxmlformats.org/officeDocument/2006/relationships/image" Target="../media/image8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bin"/><Relationship Id="rId5" Type="http://schemas.openxmlformats.org/officeDocument/2006/relationships/image" Target="../media/image85.bin"/><Relationship Id="rId4" Type="http://schemas.openxmlformats.org/officeDocument/2006/relationships/image" Target="../media/image84.bin"/></Relationships>
</file>

<file path=ppt/slides/_rels/slide2.xml.rels><?xml version="1.0" encoding="UTF-8" standalone="yes"?>
<Relationships xmlns="http://schemas.openxmlformats.org/package/2006/relationships"><Relationship Id="rId370" Type="http://schemas.openxmlformats.org/officeDocument/2006/relationships/image" Target="../media/image10.bin"/><Relationship Id="rId375" Type="http://schemas.openxmlformats.org/officeDocument/2006/relationships/image" Target="../media/image13.bin"/><Relationship Id="rId3" Type="http://schemas.openxmlformats.org/officeDocument/2006/relationships/image" Target="../media/image3.bin"/><Relationship Id="rId366" Type="http://schemas.openxmlformats.org/officeDocument/2006/relationships/image" Target="../media/image9.bin"/><Relationship Id="rId374" Type="http://schemas.openxmlformats.org/officeDocument/2006/relationships/image" Target="../media/image17.bin"/><Relationship Id="rId7" Type="http://schemas.openxmlformats.org/officeDocument/2006/relationships/image" Target="../media/image7.bin"/><Relationship Id="rId2" Type="http://schemas.openxmlformats.org/officeDocument/2006/relationships/image" Target="../media/image1.bin"/><Relationship Id="rId365" Type="http://schemas.openxmlformats.org/officeDocument/2006/relationships/image" Target="../media/image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bin"/><Relationship Id="rId364" Type="http://schemas.openxmlformats.org/officeDocument/2006/relationships/image" Target="../media/image11.bin"/><Relationship Id="rId369" Type="http://schemas.openxmlformats.org/officeDocument/2006/relationships/image" Target="../media/image14.bin"/><Relationship Id="rId5" Type="http://schemas.openxmlformats.org/officeDocument/2006/relationships/image" Target="../media/image5.bin"/><Relationship Id="rId371" Type="http://schemas.openxmlformats.org/officeDocument/2006/relationships/image" Target="../media/image12.bin"/><Relationship Id="rId376" Type="http://schemas.openxmlformats.org/officeDocument/2006/relationships/image" Target="../media/image15.bin"/><Relationship Id="rId4" Type="http://schemas.openxmlformats.org/officeDocument/2006/relationships/image" Target="../media/image4.bin"/></Relationships>
</file>

<file path=ppt/slides/_rels/slide3.xml.rels><?xml version="1.0" encoding="UTF-8" standalone="yes"?>
<Relationships xmlns="http://schemas.openxmlformats.org/package/2006/relationships"><Relationship Id="rId391" Type="http://schemas.openxmlformats.org/officeDocument/2006/relationships/image" Target="../media/image25.bin"/><Relationship Id="rId396" Type="http://schemas.openxmlformats.org/officeDocument/2006/relationships/image" Target="../media/image28.bin"/><Relationship Id="rId3" Type="http://schemas.openxmlformats.org/officeDocument/2006/relationships/image" Target="../media/image16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bin"/><Relationship Id="rId5" Type="http://schemas.openxmlformats.org/officeDocument/2006/relationships/image" Target="../media/image19.bin"/><Relationship Id="rId393" Type="http://schemas.openxmlformats.org/officeDocument/2006/relationships/image" Target="../media/image22.bin"/><Relationship Id="rId397" Type="http://schemas.openxmlformats.org/officeDocument/2006/relationships/image" Target="../media/image15.bin"/><Relationship Id="rId4" Type="http://schemas.openxmlformats.org/officeDocument/2006/relationships/image" Target="../media/image18.bin"/><Relationship Id="rId392" Type="http://schemas.openxmlformats.org/officeDocument/2006/relationships/image" Target="../media/image21.bin"/></Relationships>
</file>

<file path=ppt/slides/_rels/slide4.xml.rels><?xml version="1.0" encoding="UTF-8" standalone="yes"?>
<Relationships xmlns="http://schemas.openxmlformats.org/package/2006/relationships"><Relationship Id="rId418" Type="http://schemas.openxmlformats.org/officeDocument/2006/relationships/image" Target="../media/image30.bin"/><Relationship Id="rId3" Type="http://schemas.openxmlformats.org/officeDocument/2006/relationships/image" Target="../media/image23.bin"/><Relationship Id="rId421" Type="http://schemas.openxmlformats.org/officeDocument/2006/relationships/image" Target="../media/image33.bin"/><Relationship Id="rId412" Type="http://schemas.openxmlformats.org/officeDocument/2006/relationships/image" Target="../media/image24.bin"/><Relationship Id="rId417" Type="http://schemas.openxmlformats.org/officeDocument/2006/relationships/image" Target="../media/image29.bin"/><Relationship Id="rId420" Type="http://schemas.openxmlformats.org/officeDocument/2006/relationships/image" Target="../media/image32.bin"/><Relationship Id="rId2" Type="http://schemas.openxmlformats.org/officeDocument/2006/relationships/image" Target="../media/image1.bin"/><Relationship Id="rId416" Type="http://schemas.openxmlformats.org/officeDocument/2006/relationships/image" Target="../media/image27.bin"/><Relationship Id="rId1" Type="http://schemas.openxmlformats.org/officeDocument/2006/relationships/slideLayout" Target="../slideLayouts/slideLayout7.xml"/><Relationship Id="rId411" Type="http://schemas.openxmlformats.org/officeDocument/2006/relationships/image" Target="../media/image35.bin"/><Relationship Id="rId415" Type="http://schemas.openxmlformats.org/officeDocument/2006/relationships/image" Target="../media/image26.bin"/><Relationship Id="rId419" Type="http://schemas.openxmlformats.org/officeDocument/2006/relationships/image" Target="../media/image31.bin"/><Relationship Id="rId414" Type="http://schemas.openxmlformats.org/officeDocument/2006/relationships/image" Target="../media/image37.bin"/><Relationship Id="rId422" Type="http://schemas.openxmlformats.org/officeDocument/2006/relationships/image" Target="../media/image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bin"/><Relationship Id="rId3" Type="http://schemas.openxmlformats.org/officeDocument/2006/relationships/image" Target="../media/image34.bin"/><Relationship Id="rId7" Type="http://schemas.openxmlformats.org/officeDocument/2006/relationships/image" Target="../media/image40.bin"/><Relationship Id="rId12" Type="http://schemas.openxmlformats.org/officeDocument/2006/relationships/image" Target="../media/image15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bin"/><Relationship Id="rId11" Type="http://schemas.openxmlformats.org/officeDocument/2006/relationships/image" Target="../media/image44.bin"/><Relationship Id="rId5" Type="http://schemas.openxmlformats.org/officeDocument/2006/relationships/image" Target="../media/image38.bin"/><Relationship Id="rId10" Type="http://schemas.openxmlformats.org/officeDocument/2006/relationships/image" Target="../media/image43.bin"/><Relationship Id="rId4" Type="http://schemas.openxmlformats.org/officeDocument/2006/relationships/image" Target="../media/image36.bin"/><Relationship Id="rId9" Type="http://schemas.openxmlformats.org/officeDocument/2006/relationships/image" Target="../media/image42.bin"/></Relationships>
</file>

<file path=ppt/slides/_rels/slide6.xml.rels><?xml version="1.0" encoding="UTF-8" standalone="yes"?>
<Relationships xmlns="http://schemas.openxmlformats.org/package/2006/relationships"><Relationship Id="rId493" Type="http://schemas.openxmlformats.org/officeDocument/2006/relationships/image" Target="../media/image50.bin"/><Relationship Id="rId3" Type="http://schemas.openxmlformats.org/officeDocument/2006/relationships/image" Target="../media/image23.bin"/><Relationship Id="rId484" Type="http://schemas.openxmlformats.org/officeDocument/2006/relationships/image" Target="../media/image47.bin"/><Relationship Id="rId489" Type="http://schemas.openxmlformats.org/officeDocument/2006/relationships/image" Target="../media/image49.bin"/><Relationship Id="rId497" Type="http://schemas.openxmlformats.org/officeDocument/2006/relationships/image" Target="../media/image80.bin"/><Relationship Id="rId492" Type="http://schemas.openxmlformats.org/officeDocument/2006/relationships/image" Target="../media/image77.bin"/><Relationship Id="rId2" Type="http://schemas.openxmlformats.org/officeDocument/2006/relationships/image" Target="../media/image1.bin"/><Relationship Id="rId483" Type="http://schemas.openxmlformats.org/officeDocument/2006/relationships/image" Target="../media/image46.bin"/><Relationship Id="rId488" Type="http://schemas.openxmlformats.org/officeDocument/2006/relationships/image" Target="../media/image48.bin"/><Relationship Id="rId1" Type="http://schemas.openxmlformats.org/officeDocument/2006/relationships/slideLayout" Target="../slideLayouts/slideLayout7.xml"/><Relationship Id="rId479" Type="http://schemas.openxmlformats.org/officeDocument/2006/relationships/image" Target="../media/image24.bin"/><Relationship Id="rId487" Type="http://schemas.openxmlformats.org/officeDocument/2006/relationships/image" Target="../media/image74.bin"/><Relationship Id="rId482" Type="http://schemas.openxmlformats.org/officeDocument/2006/relationships/image" Target="../media/image45.bin"/><Relationship Id="rId478" Type="http://schemas.openxmlformats.org/officeDocument/2006/relationships/image" Target="../media/image68.bin"/><Relationship Id="rId481" Type="http://schemas.openxmlformats.org/officeDocument/2006/relationships/image" Target="../media/image70.bin"/><Relationship Id="rId494" Type="http://schemas.openxmlformats.org/officeDocument/2006/relationships/image" Target="../media/image51.bin"/><Relationship Id="rId498" Type="http://schemas.openxmlformats.org/officeDocument/2006/relationships/image" Target="../media/image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bin"/><Relationship Id="rId3" Type="http://schemas.openxmlformats.org/officeDocument/2006/relationships/image" Target="../media/image52.bin"/><Relationship Id="rId7" Type="http://schemas.openxmlformats.org/officeDocument/2006/relationships/image" Target="../media/image56.bin"/><Relationship Id="rId12" Type="http://schemas.openxmlformats.org/officeDocument/2006/relationships/image" Target="../media/image15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bin"/><Relationship Id="rId11" Type="http://schemas.openxmlformats.org/officeDocument/2006/relationships/image" Target="../media/image60.bin"/><Relationship Id="rId5" Type="http://schemas.openxmlformats.org/officeDocument/2006/relationships/image" Target="../media/image54.bin"/><Relationship Id="rId10" Type="http://schemas.openxmlformats.org/officeDocument/2006/relationships/image" Target="../media/image59.bin"/><Relationship Id="rId4" Type="http://schemas.openxmlformats.org/officeDocument/2006/relationships/image" Target="../media/image53.bin"/><Relationship Id="rId9" Type="http://schemas.openxmlformats.org/officeDocument/2006/relationships/image" Target="../media/image5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bin"/><Relationship Id="rId3" Type="http://schemas.openxmlformats.org/officeDocument/2006/relationships/image" Target="../media/image61.bin"/><Relationship Id="rId7" Type="http://schemas.openxmlformats.org/officeDocument/2006/relationships/image" Target="../media/image65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bin"/><Relationship Id="rId11" Type="http://schemas.openxmlformats.org/officeDocument/2006/relationships/image" Target="../media/image15.bin"/><Relationship Id="rId5" Type="http://schemas.openxmlformats.org/officeDocument/2006/relationships/image" Target="../media/image63.bin"/><Relationship Id="rId10" Type="http://schemas.openxmlformats.org/officeDocument/2006/relationships/image" Target="../media/image69.bin"/><Relationship Id="rId4" Type="http://schemas.openxmlformats.org/officeDocument/2006/relationships/image" Target="../media/image62.bin"/><Relationship Id="rId9" Type="http://schemas.openxmlformats.org/officeDocument/2006/relationships/image" Target="../media/image67.bin"/></Relationships>
</file>

<file path=ppt/slides/_rels/slide9.xml.rels><?xml version="1.0" encoding="UTF-8" standalone="yes"?>
<Relationships xmlns="http://schemas.openxmlformats.org/package/2006/relationships"><Relationship Id="rId612" Type="http://schemas.openxmlformats.org/officeDocument/2006/relationships/image" Target="../media/image15.bin"/><Relationship Id="rId3" Type="http://schemas.openxmlformats.org/officeDocument/2006/relationships/image" Target="../media/image71.bin"/><Relationship Id="rId608" Type="http://schemas.openxmlformats.org/officeDocument/2006/relationships/image" Target="../media/image81.bin"/><Relationship Id="rId603" Type="http://schemas.openxmlformats.org/officeDocument/2006/relationships/image" Target="../media/image78.bin"/><Relationship Id="rId611" Type="http://schemas.openxmlformats.org/officeDocument/2006/relationships/image" Target="../media/image136.bin"/><Relationship Id="rId2" Type="http://schemas.openxmlformats.org/officeDocument/2006/relationships/image" Target="../media/image1.bin"/><Relationship Id="rId598" Type="http://schemas.openxmlformats.org/officeDocument/2006/relationships/image" Target="../media/image75.bin"/><Relationship Id="rId602" Type="http://schemas.openxmlformats.org/officeDocument/2006/relationships/image" Target="../media/image76.bin"/><Relationship Id="rId607" Type="http://schemas.openxmlformats.org/officeDocument/2006/relationships/image" Target="../media/image79.bin"/><Relationship Id="rId1" Type="http://schemas.openxmlformats.org/officeDocument/2006/relationships/slideLayout" Target="../slideLayouts/slideLayout7.xml"/><Relationship Id="rId597" Type="http://schemas.openxmlformats.org/officeDocument/2006/relationships/image" Target="../media/image73.bin"/><Relationship Id="rId601" Type="http://schemas.openxmlformats.org/officeDocument/2006/relationships/image" Target="../media/image130.bin"/><Relationship Id="rId606" Type="http://schemas.openxmlformats.org/officeDocument/2006/relationships/image" Target="../media/image133.bin"/><Relationship Id="rId596" Type="http://schemas.openxmlformats.org/officeDocument/2006/relationships/image" Target="../media/image127.bin"/><Relationship Id="rId4" Type="http://schemas.openxmlformats.org/officeDocument/2006/relationships/image" Target="../media/image7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05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sp>
        <p:nvSpPr>
          <p:cNvPr id="306" name="Presenter Name-44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834622" y="762000"/>
            <a:ext cx="5753100" cy="4762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510"/>
              </a:lnSpc>
            </a:pPr>
            <a:r>
              <a:rPr lang="en-US" sz="2700" spc="-14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Sudha  HR Solution and Legal Services</a:t>
            </a:r>
          </a:p>
        </p:txBody>
      </p:sp>
      <p:sp>
        <p:nvSpPr>
          <p:cNvPr id="307" name="Awesome Presentation Title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601325" y="4509516"/>
            <a:ext cx="6981825" cy="20288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spc="-21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Enhancing Childcare Services: National Creche Scheme Amendments 2021</a:t>
            </a:r>
          </a:p>
        </p:txBody>
      </p:sp>
      <p:sp>
        <p:nvSpPr>
          <p:cNvPr id="308" name="A small sentence which explains all about this presentation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601325" y="6646259"/>
            <a:ext cx="6981825" cy="371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35"/>
              </a:lnSpc>
            </a:pPr>
            <a:r>
              <a:rPr lang="en-US" sz="2100" spc="-21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Key Highlights of 2021 Amendments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4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-144018" y="147340"/>
            <a:ext cx="10906125" cy="10287000"/>
          </a:xfrm>
          <a:prstGeom prst="rect">
            <a:avLst/>
          </a:prstGeom>
        </p:spPr>
      </p:pic>
      <p:pic>
        <p:nvPicPr>
          <p:cNvPr id="55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438150" y="7724775"/>
            <a:ext cx="5753100" cy="2562225"/>
          </a:xfrm>
          <a:prstGeom prst="rect">
            <a:avLst/>
          </a:prstGeom>
        </p:spPr>
      </p:pic>
      <p:pic>
        <p:nvPicPr>
          <p:cNvPr id="55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3838575" y="0"/>
            <a:ext cx="8782050" cy="10287000"/>
          </a:xfrm>
          <a:prstGeom prst="rect">
            <a:avLst/>
          </a:prstGeom>
        </p:spPr>
      </p:pic>
      <p:pic>
        <p:nvPicPr>
          <p:cNvPr id="553" name="9fac206e-ce8e-4dc4-9d84-e4a0694d8f6f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438150" y="294680"/>
            <a:ext cx="17764124" cy="9992320"/>
          </a:xfrm>
          <a:prstGeom prst="rect">
            <a:avLst/>
          </a:prstGeom>
        </p:spPr>
      </p:pic>
      <p:pic>
        <p:nvPicPr>
          <p:cNvPr id="55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1420475" y="2343150"/>
            <a:ext cx="800100" cy="800100"/>
          </a:xfrm>
          <a:prstGeom prst="rect">
            <a:avLst/>
          </a:prstGeom>
        </p:spPr>
      </p:pic>
      <p:sp>
        <p:nvSpPr>
          <p:cNvPr id="555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621072" y="2503170"/>
            <a:ext cx="400050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52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01</a:t>
            </a:r>
          </a:p>
        </p:txBody>
      </p:sp>
      <p:sp>
        <p:nvSpPr>
          <p:cNvPr id="55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62320" y="2026825"/>
            <a:ext cx="5238750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spc="-10" dirty="0">
                <a:solidFill>
                  <a:srgbClr val="FFFFFF">
                    <a:alpha val="100000"/>
                  </a:srgbClr>
                </a:solidFill>
                <a:latin typeface="DM Serif Display" panose="00000700000000000000" pitchFamily="2" charset="0"/>
              </a:rPr>
              <a:t>Greater Community Participation</a:t>
            </a:r>
          </a:p>
        </p:txBody>
      </p:sp>
      <p:sp>
        <p:nvSpPr>
          <p:cNvPr id="557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62320" y="2492692"/>
            <a:ext cx="5238750" cy="9810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Empowering local communities to actively monitor creche activities and contribute to decision-making processes.</a:t>
            </a:r>
          </a:p>
        </p:txBody>
      </p:sp>
      <p:pic>
        <p:nvPicPr>
          <p:cNvPr id="55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1420475" y="7143750"/>
            <a:ext cx="800100" cy="800100"/>
          </a:xfrm>
          <a:prstGeom prst="rect">
            <a:avLst/>
          </a:prstGeom>
        </p:spPr>
      </p:pic>
      <p:sp>
        <p:nvSpPr>
          <p:cNvPr id="559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591925" y="7303770"/>
            <a:ext cx="457200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52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02</a:t>
            </a:r>
          </a:p>
        </p:txBody>
      </p:sp>
      <p:sp>
        <p:nvSpPr>
          <p:cNvPr id="560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62320" y="6666262"/>
            <a:ext cx="5238750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spc="-10" dirty="0">
                <a:solidFill>
                  <a:srgbClr val="FFFFFF">
                    <a:alpha val="100000"/>
                  </a:srgbClr>
                </a:solidFill>
                <a:latin typeface="DM Serif Display" panose="00000700000000000000" pitchFamily="2" charset="0"/>
              </a:rPr>
              <a:t>Flexible Operational Hours</a:t>
            </a:r>
          </a:p>
        </p:txBody>
      </p:sp>
      <p:sp>
        <p:nvSpPr>
          <p:cNvPr id="561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62320" y="7132130"/>
            <a:ext cx="5238750" cy="1295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Adopting flexible operational hours to accommodate the diverse schedules of working mothers, including those with non-traditional or part-time jobs.</a:t>
            </a:r>
          </a:p>
        </p:txBody>
      </p:sp>
      <p:sp>
        <p:nvSpPr>
          <p:cNvPr id="562" name="Click here to edit title-42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5325" y="3619500"/>
            <a:ext cx="4276725" cy="2695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spc="-21" dirty="0">
                <a:solidFill>
                  <a:srgbClr val="FFFFFF">
                    <a:alpha val="100000"/>
                  </a:srgbClr>
                </a:solidFill>
                <a:latin typeface="DM Serif Display" panose="00000700000000000000" pitchFamily="2" charset="0"/>
              </a:rPr>
              <a:t>Community Involvement and Operational Hours</a:t>
            </a:r>
          </a:p>
        </p:txBody>
      </p:sp>
      <p:sp>
        <p:nvSpPr>
          <p:cNvPr id="563" name="Click here to edit subtitle-45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5325" y="6400800"/>
            <a:ext cx="4276725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35"/>
              </a:lnSpc>
            </a:pPr>
            <a:r>
              <a:rPr lang="en-US" sz="2100" spc="-21" dirty="0">
                <a:solidFill>
                  <a:srgbClr val="F1F2F5">
                    <a:alpha val="100000"/>
                  </a:srgbClr>
                </a:solidFill>
                <a:latin typeface="Inter" panose="00000700000000000000" pitchFamily="2" charset="0"/>
              </a:rPr>
              <a:t>Engaging Communities and Supporting Working Mothers</a:t>
            </a:r>
          </a:p>
        </p:txBody>
      </p:sp>
      <p:sp>
        <p:nvSpPr>
          <p:cNvPr id="564" name="Click here to edit label-46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5325" y="3200400"/>
            <a:ext cx="4276725" cy="295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Community Engagement &amp; Operational Flexibility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1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3879545" y="2276475"/>
            <a:ext cx="2857500" cy="8010525"/>
          </a:xfrm>
          <a:prstGeom prst="rect">
            <a:avLst/>
          </a:prstGeom>
        </p:spPr>
      </p:pic>
      <p:pic>
        <p:nvPicPr>
          <p:cNvPr id="31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4382750" y="0"/>
            <a:ext cx="2476500" cy="6219825"/>
          </a:xfrm>
          <a:prstGeom prst="rect">
            <a:avLst/>
          </a:prstGeom>
        </p:spPr>
      </p:pic>
      <p:pic>
        <p:nvPicPr>
          <p:cNvPr id="315" name="f2b38425-a9e3-4392-814b-17d833499ff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2763500" y="0"/>
            <a:ext cx="4762500" cy="9220200"/>
          </a:xfrm>
          <a:prstGeom prst="rect">
            <a:avLst/>
          </a:prstGeom>
        </p:spPr>
      </p:pic>
      <p:pic>
        <p:nvPicPr>
          <p:cNvPr id="31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1457325" y="3248025"/>
            <a:ext cx="1943100" cy="1943100"/>
          </a:xfrm>
          <a:prstGeom prst="rect">
            <a:avLst/>
          </a:prstGeom>
        </p:spPr>
      </p:pic>
      <p:pic>
        <p:nvPicPr>
          <p:cNvPr id="317" name="iconNode1ad492bb-d225-426f-afd3-8b02d745639b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7C3D7C4C-40B3-43FD-AE79-D3F8585B7AB8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364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857375" y="3657600"/>
            <a:ext cx="1133475" cy="1133475"/>
          </a:xfrm>
          <a:prstGeom prst="rect">
            <a:avLst/>
          </a:prstGeom>
        </p:spPr>
      </p:pic>
      <p:sp>
        <p:nvSpPr>
          <p:cNvPr id="318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5420" y="5937885"/>
            <a:ext cx="3448050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919"/>
              </a:lnSpc>
            </a:pPr>
            <a:r>
              <a:rPr lang="en-US" sz="21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Provide Safe Environment</a:t>
            </a:r>
          </a:p>
        </p:txBody>
      </p:sp>
      <p:sp>
        <p:nvSpPr>
          <p:cNvPr id="319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5420" y="6460903"/>
            <a:ext cx="3448050" cy="16192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38"/>
              </a:lnSpc>
            </a:pPr>
            <a:r>
              <a:rPr lang="en-US" sz="18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Create a secure and stimulating space for children aged 6 months to 6 years under the care of working mothers.</a:t>
            </a:r>
          </a:p>
        </p:txBody>
      </p:sp>
      <p:pic>
        <p:nvPicPr>
          <p:cNvPr id="32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65">
            <a:alphaModFix/>
          </a:blip>
          <a:stretch/>
        </p:blipFill>
        <p:spPr>
          <a:xfrm>
            <a:off x="5648325" y="4171950"/>
            <a:ext cx="1438275" cy="1924050"/>
          </a:xfrm>
          <a:prstGeom prst="rect">
            <a:avLst/>
          </a:prstGeom>
        </p:spPr>
      </p:pic>
      <p:pic>
        <p:nvPicPr>
          <p:cNvPr id="321" name="iconNode6cf57030-3858-4dbc-9ea0-ea2e13836117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66">
            <a:alphaModFix/>
            <a:extLst>
              <a:ext uri="{641CF209-AE78-4064-BB89-6A999D98F80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369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5800725" y="4572000"/>
            <a:ext cx="1133475" cy="1133475"/>
          </a:xfrm>
          <a:prstGeom prst="rect">
            <a:avLst/>
          </a:prstGeom>
        </p:spPr>
      </p:pic>
      <p:sp>
        <p:nvSpPr>
          <p:cNvPr id="322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632388" y="6852285"/>
            <a:ext cx="3448050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919"/>
              </a:lnSpc>
            </a:pPr>
            <a:r>
              <a:rPr lang="en-US" sz="21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Focus on Vulnerable Groups</a:t>
            </a:r>
          </a:p>
        </p:txBody>
      </p:sp>
      <p:sp>
        <p:nvSpPr>
          <p:cNvPr id="323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632388" y="7375303"/>
            <a:ext cx="3448050" cy="16192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38"/>
              </a:lnSpc>
            </a:pPr>
            <a:r>
              <a:rPr lang="en-US" sz="18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Target children from economically weaker backgrounds, urban slums, and rural areas for inclusive support.</a:t>
            </a:r>
          </a:p>
        </p:txBody>
      </p:sp>
      <p:pic>
        <p:nvPicPr>
          <p:cNvPr id="32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70">
            <a:alphaModFix/>
          </a:blip>
          <a:stretch/>
        </p:blipFill>
        <p:spPr>
          <a:xfrm>
            <a:off x="9591675" y="3257550"/>
            <a:ext cx="1438275" cy="1924050"/>
          </a:xfrm>
          <a:prstGeom prst="rect">
            <a:avLst/>
          </a:prstGeom>
        </p:spPr>
      </p:pic>
      <p:pic>
        <p:nvPicPr>
          <p:cNvPr id="325" name="iconNodeb1d64b11-1eb6-4587-888b-172badacfab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71">
            <a:alphaModFix/>
            <a:extLst>
              <a:ext uri="{CD2617FA-FA06-430E-90E3-F8F9DD52886E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374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9734550" y="3657600"/>
            <a:ext cx="1133475" cy="1133475"/>
          </a:xfrm>
          <a:prstGeom prst="rect">
            <a:avLst/>
          </a:prstGeom>
        </p:spPr>
      </p:pic>
      <p:sp>
        <p:nvSpPr>
          <p:cNvPr id="326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569262" y="5937885"/>
            <a:ext cx="3448050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919"/>
              </a:lnSpc>
            </a:pPr>
            <a:r>
              <a:rPr lang="en-US" sz="21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Increase Coverage</a:t>
            </a:r>
          </a:p>
        </p:txBody>
      </p:sp>
      <p:sp>
        <p:nvSpPr>
          <p:cNvPr id="327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569262" y="6460903"/>
            <a:ext cx="3448050" cy="1295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38"/>
              </a:lnSpc>
            </a:pPr>
            <a:r>
              <a:rPr lang="en-US" sz="18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Emphasize expanding the reach of the scheme to benefit a larger number of children in need of care.</a:t>
            </a:r>
          </a:p>
        </p:txBody>
      </p:sp>
      <p:sp>
        <p:nvSpPr>
          <p:cNvPr id="328" name="Click here to edit title-45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5325" y="1066800"/>
            <a:ext cx="9001125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spc="-21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Objective and Coverage of the Scheme</a:t>
            </a:r>
          </a:p>
        </p:txBody>
      </p:sp>
      <p:sp>
        <p:nvSpPr>
          <p:cNvPr id="329" name="Click here to edit subtitle-47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5325" y="1790700"/>
            <a:ext cx="11325225" cy="371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35"/>
              </a:lnSpc>
            </a:pPr>
            <a:r>
              <a:rPr lang="en-US" sz="2100" spc="-21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Ensuring a Supportive Environment for Children and Working Mothers</a:t>
            </a:r>
          </a:p>
        </p:txBody>
      </p:sp>
      <p:sp>
        <p:nvSpPr>
          <p:cNvPr id="330" name="Click here to edit label-41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5325" y="723900"/>
            <a:ext cx="11325225" cy="295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dirty="0">
                <a:solidFill>
                  <a:srgbClr val="452E5A">
                    <a:alpha val="100000"/>
                  </a:srgbClr>
                </a:solidFill>
                <a:latin typeface="Inter" panose="00000700000000000000" pitchFamily="2" charset="0"/>
              </a:rPr>
              <a:t>Scheme Objectives</a:t>
            </a:r>
          </a:p>
        </p:txBody>
      </p:sp>
      <p:pic>
        <p:nvPicPr>
          <p:cNvPr id="33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75">
            <a:alphaModFix/>
          </a:blip>
          <a:stretch/>
        </p:blipFill>
        <p:spPr>
          <a:xfrm>
            <a:off x="15201900" y="9715500"/>
            <a:ext cx="457200" cy="571500"/>
          </a:xfrm>
          <a:prstGeom prst="rect">
            <a:avLst/>
          </a:prstGeom>
        </p:spPr>
      </p:pic>
      <p:sp>
        <p:nvSpPr>
          <p:cNvPr id="332" name="-46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396353" y="9848850"/>
            <a:ext cx="3486150" cy="285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l"/>
            <a:r>
              <a:rPr lang="en-US" sz="15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Sudha HR Solution and Legal Services</a:t>
            </a:r>
          </a:p>
        </p:txBody>
      </p:sp>
      <p:sp>
        <p:nvSpPr>
          <p:cNvPr id="333" name="-40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6206216" y="9812655"/>
            <a:ext cx="400050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02</a:t>
            </a:r>
          </a:p>
        </p:txBody>
      </p:sp>
      <p:pic>
        <p:nvPicPr>
          <p:cNvPr id="33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76">
            <a:alphaModFix/>
          </a:blip>
          <a:stretch/>
        </p:blipFill>
        <p:spPr>
          <a:xfrm>
            <a:off x="762000" y="9715500"/>
            <a:ext cx="1676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38" name="e0c05753-f908-4dd3-88d6-6cd8b9eda7d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8288000" cy="4495800"/>
          </a:xfrm>
          <a:prstGeom prst="rect">
            <a:avLst/>
          </a:prstGeom>
        </p:spPr>
      </p:pic>
      <p:pic>
        <p:nvPicPr>
          <p:cNvPr id="33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tretch/>
        </p:blipFill>
        <p:spPr>
          <a:xfrm>
            <a:off x="0" y="0"/>
            <a:ext cx="18288000" cy="4495800"/>
          </a:xfrm>
          <a:prstGeom prst="rect">
            <a:avLst/>
          </a:prstGeom>
        </p:spPr>
      </p:pic>
      <p:pic>
        <p:nvPicPr>
          <p:cNvPr id="34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4038600" y="3714750"/>
            <a:ext cx="1524000" cy="1524000"/>
          </a:xfrm>
          <a:prstGeom prst="rect">
            <a:avLst/>
          </a:prstGeom>
        </p:spPr>
      </p:pic>
      <p:pic>
        <p:nvPicPr>
          <p:cNvPr id="341" name="iconNodea67a126e-7fa6-408a-9fcd-ef7bae6af81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7C62AD44-2E04-44A4-9969-5A3F06A3BA4F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391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4419600" y="4095750"/>
            <a:ext cx="762000" cy="762000"/>
          </a:xfrm>
          <a:prstGeom prst="rect">
            <a:avLst/>
          </a:prstGeom>
        </p:spPr>
      </p:pic>
      <p:sp>
        <p:nvSpPr>
          <p:cNvPr id="342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5325" y="5619750"/>
            <a:ext cx="8201025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919"/>
              </a:lnSpc>
            </a:pPr>
            <a:r>
              <a:rPr lang="en-US" sz="24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Enhanced Financial Support</a:t>
            </a:r>
          </a:p>
        </p:txBody>
      </p:sp>
      <p:sp>
        <p:nvSpPr>
          <p:cNvPr id="343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5325" y="6142768"/>
            <a:ext cx="8201025" cy="62247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38"/>
              </a:lnSpc>
            </a:pPr>
            <a:r>
              <a:rPr lang="en-US" sz="20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Financial assistance for running creches was significantly increased to improve their operations.</a:t>
            </a:r>
          </a:p>
        </p:txBody>
      </p:sp>
      <p:pic>
        <p:nvPicPr>
          <p:cNvPr id="34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92">
            <a:alphaModFix/>
          </a:blip>
          <a:stretch/>
        </p:blipFill>
        <p:spPr>
          <a:xfrm>
            <a:off x="12725400" y="3714750"/>
            <a:ext cx="1524000" cy="1524000"/>
          </a:xfrm>
          <a:prstGeom prst="rect">
            <a:avLst/>
          </a:prstGeom>
        </p:spPr>
      </p:pic>
      <p:pic>
        <p:nvPicPr>
          <p:cNvPr id="345" name="iconNodeccd787c9-97a2-4779-849f-d555aab7cf4a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93">
            <a:alphaModFix/>
            <a:extLst>
              <a:ext uri="{70053470-5C1D-4922-A52A-1406842526B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396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3106400" y="4095750"/>
            <a:ext cx="762000" cy="762000"/>
          </a:xfrm>
          <a:prstGeom prst="rect">
            <a:avLst/>
          </a:prstGeom>
        </p:spPr>
      </p:pic>
      <p:sp>
        <p:nvSpPr>
          <p:cNvPr id="346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382125" y="5619750"/>
            <a:ext cx="8201025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919"/>
              </a:lnSpc>
            </a:pPr>
            <a:r>
              <a:rPr lang="en-US" sz="24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Increased Grants Allocation</a:t>
            </a:r>
          </a:p>
        </p:txBody>
      </p:sp>
      <p:sp>
        <p:nvSpPr>
          <p:cNvPr id="347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382125" y="6142768"/>
            <a:ext cx="8201025" cy="94307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38"/>
              </a:lnSpc>
            </a:pPr>
            <a:r>
              <a:rPr lang="en-US" sz="20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Grants for rent, honorarium for creche workers, and provisions for essential items like food, medicine, and toys were raised to enhance service quality.</a:t>
            </a:r>
          </a:p>
        </p:txBody>
      </p:sp>
      <p:sp>
        <p:nvSpPr>
          <p:cNvPr id="348" name="Click here to edit title-45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479256" y="1447800"/>
            <a:ext cx="7239000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4200" spc="-21" dirty="0">
                <a:solidFill>
                  <a:srgbClr val="FFFFFF">
                    <a:alpha val="100000"/>
                  </a:srgbClr>
                </a:solidFill>
                <a:latin typeface="DM Serif Display" panose="00000700000000000000" pitchFamily="2" charset="0"/>
              </a:rPr>
              <a:t>Increased Financial Assistance</a:t>
            </a:r>
          </a:p>
        </p:txBody>
      </p:sp>
      <p:sp>
        <p:nvSpPr>
          <p:cNvPr id="349" name="Click here to edit subtitle-40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2247900"/>
            <a:ext cx="14754225" cy="371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35"/>
              </a:lnSpc>
            </a:pPr>
            <a:r>
              <a:rPr lang="en-US" sz="2100" spc="-21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Enhanced Support for Running Creches</a:t>
            </a:r>
          </a:p>
        </p:txBody>
      </p:sp>
      <p:sp>
        <p:nvSpPr>
          <p:cNvPr id="350" name="Click here to edit label-45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1028700"/>
            <a:ext cx="14754225" cy="295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Financial Support Details</a:t>
            </a:r>
          </a:p>
        </p:txBody>
      </p:sp>
      <p:sp>
        <p:nvSpPr>
          <p:cNvPr id="351" name="-42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396353" y="9848850"/>
            <a:ext cx="3486150" cy="285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l"/>
            <a:r>
              <a:rPr lang="en-US" sz="15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Sudha HR Solution and Legal Services</a:t>
            </a:r>
          </a:p>
        </p:txBody>
      </p:sp>
      <p:sp>
        <p:nvSpPr>
          <p:cNvPr id="352" name="-47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6202596" y="9812655"/>
            <a:ext cx="409575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03</a:t>
            </a:r>
          </a:p>
        </p:txBody>
      </p:sp>
      <p:pic>
        <p:nvPicPr>
          <p:cNvPr id="35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97">
            <a:alphaModFix/>
          </a:blip>
          <a:stretch/>
        </p:blipFill>
        <p:spPr>
          <a:xfrm>
            <a:off x="762000" y="9715500"/>
            <a:ext cx="1676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60" name="circularbas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E12CD8E9-501F-46D0-A5AC-3C80A8F7A2BE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411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2781300"/>
            <a:ext cx="16764000" cy="6781800"/>
          </a:xfrm>
          <a:prstGeom prst="rect">
            <a:avLst/>
          </a:prstGeom>
        </p:spPr>
      </p:pic>
      <p:pic>
        <p:nvPicPr>
          <p:cNvPr id="361" name="Picture 36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12">
            <a:alphaModFix/>
            <a:extLst>
              <a:ext uri="{F5C0A961-E404-4A9B-A42C-53BB7813E51F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414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7439025" y="2628900"/>
            <a:ext cx="3400425" cy="6781800"/>
          </a:xfrm>
          <a:prstGeom prst="rect">
            <a:avLst/>
          </a:prstGeom>
        </p:spPr>
      </p:pic>
      <p:sp>
        <p:nvSpPr>
          <p:cNvPr id="362" name="imageNodee3900dc4-8359-43b3-a5d7-8518de43dc00">
            <a:extLst>
              <a:ext uri="{FF2B5EF4-FFF2-40B4-BE49-F238E27FC236}">
                <a16:creationId xmlns:a16="http://schemas.microsoft.com/office/drawing/2014/main" id="{10EDD564-373E-4917-F27F-5E79DA8114FF}"/>
              </a:ext>
            </a:extLst>
          </p:cNvPr>
          <p:cNvSpPr/>
          <p:nvPr/>
        </p:nvSpPr>
        <p:spPr>
          <a:xfrm>
            <a:off x="7639050" y="2781300"/>
            <a:ext cx="3009900" cy="6486525"/>
          </a:xfrm>
          <a:custGeom>
            <a:avLst/>
            <a:gdLst>
              <a:gd name="connsiteX0" fmla="*/ 2049965 w 2514969"/>
              <a:gd name="connsiteY0" fmla="*/ 5410280 h 5410360"/>
              <a:gd name="connsiteX1" fmla="*/ 313558 w 2514969"/>
              <a:gd name="connsiteY1" fmla="*/ 5410280 h 5410360"/>
              <a:gd name="connsiteX2" fmla="*/ 190685 w 2514969"/>
              <a:gd name="connsiteY2" fmla="*/ 5391230 h 5410360"/>
              <a:gd name="connsiteX3" fmla="*/ 8758 w 2514969"/>
              <a:gd name="connsiteY3" fmla="*/ 5175012 h 5410360"/>
              <a:gd name="connsiteX4" fmla="*/ 185 w 2514969"/>
              <a:gd name="connsiteY4" fmla="*/ 5053093 h 5410360"/>
              <a:gd name="connsiteX5" fmla="*/ 185 w 2514969"/>
              <a:gd name="connsiteY5" fmla="*/ 325835 h 5410360"/>
              <a:gd name="connsiteX6" fmla="*/ 1138 w 2514969"/>
              <a:gd name="connsiteY6" fmla="*/ 320120 h 5410360"/>
              <a:gd name="connsiteX7" fmla="*/ 8758 w 2514969"/>
              <a:gd name="connsiteY7" fmla="*/ 236300 h 5410360"/>
              <a:gd name="connsiteX8" fmla="*/ 190685 w 2514969"/>
              <a:gd name="connsiteY8" fmla="*/ 20082 h 5410360"/>
              <a:gd name="connsiteX9" fmla="*/ 313558 w 2514969"/>
              <a:gd name="connsiteY9" fmla="*/ 1032 h 5410360"/>
              <a:gd name="connsiteX10" fmla="*/ 551683 w 2514969"/>
              <a:gd name="connsiteY10" fmla="*/ 1032 h 5410360"/>
              <a:gd name="connsiteX11" fmla="*/ 614548 w 2514969"/>
              <a:gd name="connsiteY11" fmla="*/ 61992 h 5410360"/>
              <a:gd name="connsiteX12" fmla="*/ 615500 w 2514969"/>
              <a:gd name="connsiteY12" fmla="*/ 73422 h 5410360"/>
              <a:gd name="connsiteX13" fmla="*/ 618358 w 2514969"/>
              <a:gd name="connsiteY13" fmla="*/ 105807 h 5410360"/>
              <a:gd name="connsiteX14" fmla="*/ 711703 w 2514969"/>
              <a:gd name="connsiteY14" fmla="*/ 202010 h 5410360"/>
              <a:gd name="connsiteX15" fmla="*/ 744088 w 2514969"/>
              <a:gd name="connsiteY15" fmla="*/ 205820 h 5410360"/>
              <a:gd name="connsiteX16" fmla="*/ 1771835 w 2514969"/>
              <a:gd name="connsiteY16" fmla="*/ 205820 h 5410360"/>
              <a:gd name="connsiteX17" fmla="*/ 1803268 w 2514969"/>
              <a:gd name="connsiteY17" fmla="*/ 202010 h 5410360"/>
              <a:gd name="connsiteX18" fmla="*/ 1896613 w 2514969"/>
              <a:gd name="connsiteY18" fmla="*/ 104855 h 5410360"/>
              <a:gd name="connsiteX19" fmla="*/ 1899470 w 2514969"/>
              <a:gd name="connsiteY19" fmla="*/ 72470 h 5410360"/>
              <a:gd name="connsiteX20" fmla="*/ 1900423 w 2514969"/>
              <a:gd name="connsiteY20" fmla="*/ 61040 h 5410360"/>
              <a:gd name="connsiteX21" fmla="*/ 1963288 w 2514969"/>
              <a:gd name="connsiteY21" fmla="*/ 80 h 5410360"/>
              <a:gd name="connsiteX22" fmla="*/ 2201413 w 2514969"/>
              <a:gd name="connsiteY22" fmla="*/ 80 h 5410360"/>
              <a:gd name="connsiteX23" fmla="*/ 2324285 w 2514969"/>
              <a:gd name="connsiteY23" fmla="*/ 19130 h 5410360"/>
              <a:gd name="connsiteX24" fmla="*/ 2506213 w 2514969"/>
              <a:gd name="connsiteY24" fmla="*/ 235347 h 5410360"/>
              <a:gd name="connsiteX25" fmla="*/ 2513833 w 2514969"/>
              <a:gd name="connsiteY25" fmla="*/ 319167 h 5410360"/>
              <a:gd name="connsiteX26" fmla="*/ 2514785 w 2514969"/>
              <a:gd name="connsiteY26" fmla="*/ 324882 h 5410360"/>
              <a:gd name="connsiteX27" fmla="*/ 2514785 w 2514969"/>
              <a:gd name="connsiteY27" fmla="*/ 5052140 h 5410360"/>
              <a:gd name="connsiteX28" fmla="*/ 2506213 w 2514969"/>
              <a:gd name="connsiteY28" fmla="*/ 5174060 h 5410360"/>
              <a:gd name="connsiteX29" fmla="*/ 2324285 w 2514969"/>
              <a:gd name="connsiteY29" fmla="*/ 5390278 h 5410360"/>
              <a:gd name="connsiteX30" fmla="*/ 2201413 w 2514969"/>
              <a:gd name="connsiteY30" fmla="*/ 5409328 h 5410360"/>
              <a:gd name="connsiteX31" fmla="*/ 2049965 w 2514969"/>
              <a:gd name="connsiteY31" fmla="*/ 5409328 h 54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14969" h="5410360">
                <a:moveTo>
                  <a:pt x="2049965" y="5410280"/>
                </a:moveTo>
                <a:lnTo>
                  <a:pt x="313558" y="5410280"/>
                </a:lnTo>
                <a:cubicBezTo>
                  <a:pt x="271801" y="5411166"/>
                  <a:pt x="230214" y="5404718"/>
                  <a:pt x="190685" y="5391230"/>
                </a:cubicBezTo>
                <a:cubicBezTo>
                  <a:pt x="91625" y="5353130"/>
                  <a:pt x="30665" y="5280740"/>
                  <a:pt x="8758" y="5175012"/>
                </a:cubicBezTo>
                <a:cubicBezTo>
                  <a:pt x="2081" y="5134731"/>
                  <a:pt x="-789" y="5093907"/>
                  <a:pt x="185" y="5053093"/>
                </a:cubicBezTo>
                <a:lnTo>
                  <a:pt x="185" y="325835"/>
                </a:lnTo>
                <a:cubicBezTo>
                  <a:pt x="46" y="323881"/>
                  <a:pt x="373" y="321923"/>
                  <a:pt x="1138" y="320120"/>
                </a:cubicBezTo>
                <a:cubicBezTo>
                  <a:pt x="1267" y="292013"/>
                  <a:pt x="3816" y="263969"/>
                  <a:pt x="8758" y="236300"/>
                </a:cubicBezTo>
                <a:cubicBezTo>
                  <a:pt x="30665" y="130572"/>
                  <a:pt x="91625" y="58182"/>
                  <a:pt x="190685" y="20082"/>
                </a:cubicBezTo>
                <a:cubicBezTo>
                  <a:pt x="230214" y="6598"/>
                  <a:pt x="271801" y="149"/>
                  <a:pt x="313558" y="1032"/>
                </a:cubicBezTo>
                <a:lnTo>
                  <a:pt x="551683" y="1032"/>
                </a:lnTo>
                <a:cubicBezTo>
                  <a:pt x="585672" y="1017"/>
                  <a:pt x="613518" y="28020"/>
                  <a:pt x="614548" y="61992"/>
                </a:cubicBezTo>
                <a:cubicBezTo>
                  <a:pt x="614395" y="65827"/>
                  <a:pt x="614715" y="69666"/>
                  <a:pt x="615500" y="73422"/>
                </a:cubicBezTo>
                <a:lnTo>
                  <a:pt x="618358" y="105807"/>
                </a:lnTo>
                <a:cubicBezTo>
                  <a:pt x="625707" y="154532"/>
                  <a:pt x="663222" y="193194"/>
                  <a:pt x="711703" y="202010"/>
                </a:cubicBezTo>
                <a:cubicBezTo>
                  <a:pt x="722358" y="204273"/>
                  <a:pt x="733199" y="205548"/>
                  <a:pt x="744088" y="205820"/>
                </a:cubicBezTo>
                <a:lnTo>
                  <a:pt x="1771835" y="205820"/>
                </a:lnTo>
                <a:cubicBezTo>
                  <a:pt x="1782408" y="205490"/>
                  <a:pt x="1792924" y="204216"/>
                  <a:pt x="1803268" y="202010"/>
                </a:cubicBezTo>
                <a:cubicBezTo>
                  <a:pt x="1852045" y="193077"/>
                  <a:pt x="1889641" y="153949"/>
                  <a:pt x="1896613" y="104855"/>
                </a:cubicBezTo>
                <a:lnTo>
                  <a:pt x="1899470" y="72470"/>
                </a:lnTo>
                <a:cubicBezTo>
                  <a:pt x="1900261" y="68713"/>
                  <a:pt x="1900575" y="64875"/>
                  <a:pt x="1900423" y="61040"/>
                </a:cubicBezTo>
                <a:cubicBezTo>
                  <a:pt x="1901452" y="27067"/>
                  <a:pt x="1929303" y="65"/>
                  <a:pt x="1963288" y="80"/>
                </a:cubicBezTo>
                <a:lnTo>
                  <a:pt x="2201413" y="80"/>
                </a:lnTo>
                <a:cubicBezTo>
                  <a:pt x="2243170" y="-803"/>
                  <a:pt x="2284757" y="5645"/>
                  <a:pt x="2324285" y="19130"/>
                </a:cubicBezTo>
                <a:cubicBezTo>
                  <a:pt x="2423345" y="57230"/>
                  <a:pt x="2484305" y="129620"/>
                  <a:pt x="2506213" y="235347"/>
                </a:cubicBezTo>
                <a:cubicBezTo>
                  <a:pt x="2511156" y="263017"/>
                  <a:pt x="2513699" y="291060"/>
                  <a:pt x="2513833" y="319167"/>
                </a:cubicBezTo>
                <a:cubicBezTo>
                  <a:pt x="2514595" y="320970"/>
                  <a:pt x="2514928" y="322929"/>
                  <a:pt x="2514785" y="324882"/>
                </a:cubicBezTo>
                <a:lnTo>
                  <a:pt x="2514785" y="5052140"/>
                </a:lnTo>
                <a:cubicBezTo>
                  <a:pt x="2515757" y="5092955"/>
                  <a:pt x="2512890" y="5133779"/>
                  <a:pt x="2506213" y="5174060"/>
                </a:cubicBezTo>
                <a:cubicBezTo>
                  <a:pt x="2484305" y="5279787"/>
                  <a:pt x="2423345" y="5352178"/>
                  <a:pt x="2324285" y="5390278"/>
                </a:cubicBezTo>
                <a:cubicBezTo>
                  <a:pt x="2284757" y="5403765"/>
                  <a:pt x="2243170" y="5410213"/>
                  <a:pt x="2201413" y="5409328"/>
                </a:cubicBezTo>
                <a:lnTo>
                  <a:pt x="2049965" y="5409328"/>
                </a:lnTo>
                <a:close/>
              </a:path>
            </a:pathLst>
          </a:custGeom>
          <a:blipFill rotWithShape="1">
            <a:blip r:embed="rId415">
              <a:alphaModFix/>
            </a:blip>
            <a:srcRect/>
            <a:stretch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pic>
        <p:nvPicPr>
          <p:cNvPr id="36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16">
            <a:alphaModFix/>
          </a:blip>
          <a:stretch/>
        </p:blipFill>
        <p:spPr>
          <a:xfrm>
            <a:off x="11696700" y="5419725"/>
            <a:ext cx="1190625" cy="1190625"/>
          </a:xfrm>
          <a:prstGeom prst="rect">
            <a:avLst/>
          </a:prstGeom>
        </p:spPr>
      </p:pic>
      <p:pic>
        <p:nvPicPr>
          <p:cNvPr id="364" name="imageNodebc28e316-56c9-48e6-a025-f020841bf5dc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17">
            <a:alphaModFix/>
          </a:blip>
          <a:srcRect/>
          <a:stretch/>
        </p:blipFill>
        <p:spPr>
          <a:xfrm>
            <a:off x="11715750" y="5438775"/>
            <a:ext cx="1152525" cy="1152525"/>
          </a:xfrm>
          <a:prstGeom prst="rect">
            <a:avLst/>
          </a:prstGeom>
        </p:spPr>
      </p:pic>
      <p:sp>
        <p:nvSpPr>
          <p:cNvPr id="365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006388" y="5459730"/>
            <a:ext cx="4581525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4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Strengthened Mechanisms</a:t>
            </a:r>
          </a:p>
        </p:txBody>
      </p:sp>
      <p:sp>
        <p:nvSpPr>
          <p:cNvPr id="366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006388" y="5925693"/>
            <a:ext cx="4581525" cy="62247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20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Introduction of more robust monitoring and supervision processes.</a:t>
            </a:r>
          </a:p>
        </p:txBody>
      </p:sp>
      <p:pic>
        <p:nvPicPr>
          <p:cNvPr id="36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18">
            <a:alphaModFix/>
          </a:blip>
          <a:stretch/>
        </p:blipFill>
        <p:spPr>
          <a:xfrm>
            <a:off x="5705475" y="6781800"/>
            <a:ext cx="1190625" cy="1190625"/>
          </a:xfrm>
          <a:prstGeom prst="rect">
            <a:avLst/>
          </a:prstGeom>
        </p:spPr>
      </p:pic>
      <p:pic>
        <p:nvPicPr>
          <p:cNvPr id="368" name="imageNode9cbf93f6-df01-4b47-ac0f-74aeca47abb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19">
            <a:alphaModFix/>
          </a:blip>
          <a:stretch/>
        </p:blipFill>
        <p:spPr>
          <a:xfrm>
            <a:off x="5724525" y="6800850"/>
            <a:ext cx="1152525" cy="1152525"/>
          </a:xfrm>
          <a:prstGeom prst="rect">
            <a:avLst/>
          </a:prstGeom>
        </p:spPr>
      </p:pic>
      <p:sp>
        <p:nvSpPr>
          <p:cNvPr id="369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0562" y="6821805"/>
            <a:ext cx="4886325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919"/>
              </a:lnSpc>
            </a:pPr>
            <a:r>
              <a:rPr lang="en-US" sz="24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Regular Inspections</a:t>
            </a:r>
          </a:p>
        </p:txBody>
      </p:sp>
      <p:sp>
        <p:nvSpPr>
          <p:cNvPr id="370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0562" y="7287768"/>
            <a:ext cx="4886325" cy="62247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538"/>
              </a:lnSpc>
            </a:pPr>
            <a:r>
              <a:rPr lang="en-US" sz="20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Scheduled periodic checks to ensure compliance and quality standards.</a:t>
            </a:r>
          </a:p>
        </p:txBody>
      </p:sp>
      <p:pic>
        <p:nvPicPr>
          <p:cNvPr id="37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20">
            <a:alphaModFix/>
          </a:blip>
          <a:stretch/>
        </p:blipFill>
        <p:spPr>
          <a:xfrm>
            <a:off x="5705475" y="4048125"/>
            <a:ext cx="1190625" cy="1190625"/>
          </a:xfrm>
          <a:prstGeom prst="rect">
            <a:avLst/>
          </a:prstGeom>
        </p:spPr>
      </p:pic>
      <p:pic>
        <p:nvPicPr>
          <p:cNvPr id="372" name="imageNode6da473c9-7fd7-4377-8c8e-c97c9f11545a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21">
            <a:alphaModFix/>
          </a:blip>
          <a:stretch/>
        </p:blipFill>
        <p:spPr>
          <a:xfrm>
            <a:off x="5724525" y="4067175"/>
            <a:ext cx="1152525" cy="1152525"/>
          </a:xfrm>
          <a:prstGeom prst="rect">
            <a:avLst/>
          </a:prstGeom>
        </p:spPr>
      </p:pic>
      <p:sp>
        <p:nvSpPr>
          <p:cNvPr id="373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0562" y="4088130"/>
            <a:ext cx="4886325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919"/>
              </a:lnSpc>
            </a:pPr>
            <a:r>
              <a:rPr lang="en-US" sz="24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Audits and Evaluations</a:t>
            </a:r>
          </a:p>
        </p:txBody>
      </p:sp>
      <p:sp>
        <p:nvSpPr>
          <p:cNvPr id="374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0562" y="4554093"/>
            <a:ext cx="4886325" cy="62247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538"/>
              </a:lnSpc>
            </a:pPr>
            <a:r>
              <a:rPr lang="en-US" sz="20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Conducting audits and third-party evaluations for continuous improvement.</a:t>
            </a:r>
          </a:p>
        </p:txBody>
      </p:sp>
      <p:sp>
        <p:nvSpPr>
          <p:cNvPr id="375" name="Click here to edit title-41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1066800"/>
            <a:ext cx="14754225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4200" spc="-21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Enhanced Monitoring and Supervision</a:t>
            </a:r>
          </a:p>
        </p:txBody>
      </p:sp>
      <p:sp>
        <p:nvSpPr>
          <p:cNvPr id="376" name="Click here to edit subtitle-43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1790700"/>
            <a:ext cx="14754225" cy="371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35"/>
              </a:lnSpc>
            </a:pPr>
            <a:r>
              <a:rPr lang="en-US" sz="2100" spc="-21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Ensuring Quality Service Delivery</a:t>
            </a:r>
          </a:p>
        </p:txBody>
      </p:sp>
      <p:sp>
        <p:nvSpPr>
          <p:cNvPr id="377" name="Click here to edit label-46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723900"/>
            <a:ext cx="14754225" cy="295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1800" dirty="0">
                <a:solidFill>
                  <a:srgbClr val="452E5A">
                    <a:alpha val="100000"/>
                  </a:srgbClr>
                </a:solidFill>
                <a:latin typeface="Inter" panose="00000700000000000000" pitchFamily="2" charset="0"/>
              </a:rPr>
              <a:t>Quality Assurance</a:t>
            </a:r>
          </a:p>
        </p:txBody>
      </p:sp>
      <p:sp>
        <p:nvSpPr>
          <p:cNvPr id="378" name="-40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396353" y="9848850"/>
            <a:ext cx="3486150" cy="285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l"/>
            <a:r>
              <a:rPr lang="en-US" sz="15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Sudha HR Solution and Legal Services</a:t>
            </a:r>
          </a:p>
        </p:txBody>
      </p:sp>
      <p:sp>
        <p:nvSpPr>
          <p:cNvPr id="379" name="-47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6201930" y="9812655"/>
            <a:ext cx="409575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04</a:t>
            </a:r>
          </a:p>
        </p:txBody>
      </p:sp>
      <p:pic>
        <p:nvPicPr>
          <p:cNvPr id="38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22">
            <a:alphaModFix/>
          </a:blip>
          <a:stretch/>
        </p:blipFill>
        <p:spPr>
          <a:xfrm>
            <a:off x="762000" y="9715500"/>
            <a:ext cx="1676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87" name="imageNode404c726d-85f8-432d-ac9f-e13f52c2e7f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762000" y="4972050"/>
            <a:ext cx="3733800" cy="2105025"/>
          </a:xfrm>
          <a:prstGeom prst="rect">
            <a:avLst/>
          </a:prstGeom>
        </p:spPr>
      </p:pic>
      <p:pic>
        <p:nvPicPr>
          <p:cNvPr id="38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62000" y="3543300"/>
            <a:ext cx="3733800" cy="1047750"/>
          </a:xfrm>
          <a:prstGeom prst="rect">
            <a:avLst/>
          </a:prstGeom>
        </p:spPr>
      </p:pic>
      <p:sp>
        <p:nvSpPr>
          <p:cNvPr id="389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23925" y="3696557"/>
            <a:ext cx="3400425" cy="752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919"/>
              </a:lnSpc>
            </a:pPr>
            <a:r>
              <a:rPr lang="en-US" sz="21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Improved Recruitment Process</a:t>
            </a:r>
          </a:p>
        </p:txBody>
      </p:sp>
      <p:sp>
        <p:nvSpPr>
          <p:cNvPr id="390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5325" y="7643812"/>
            <a:ext cx="3857625" cy="1295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38"/>
              </a:lnSpc>
            </a:pPr>
            <a:r>
              <a:rPr lang="en-US" sz="18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Introduction of more stringent criteria and evaluation methods for selecting creche workers to ensure high-quality service provision.</a:t>
            </a:r>
          </a:p>
        </p:txBody>
      </p:sp>
      <p:pic>
        <p:nvPicPr>
          <p:cNvPr id="39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2400300" y="3086100"/>
            <a:ext cx="457200" cy="457200"/>
          </a:xfrm>
          <a:prstGeom prst="rect">
            <a:avLst/>
          </a:prstGeom>
        </p:spPr>
      </p:pic>
      <p:sp>
        <p:nvSpPr>
          <p:cNvPr id="392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464784" y="3143250"/>
            <a:ext cx="314325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DM Serif Display" panose="00000700000000000000" pitchFamily="2" charset="0"/>
              </a:rPr>
              <a:t>01</a:t>
            </a:r>
          </a:p>
        </p:txBody>
      </p:sp>
      <p:pic>
        <p:nvPicPr>
          <p:cNvPr id="393" name="imageNodee283c8fa-b6a5-462d-b463-83c86ebf90bb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5105400" y="4972050"/>
            <a:ext cx="3733800" cy="2105025"/>
          </a:xfrm>
          <a:prstGeom prst="rect">
            <a:avLst/>
          </a:prstGeom>
        </p:spPr>
      </p:pic>
      <p:pic>
        <p:nvPicPr>
          <p:cNvPr id="39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5105400" y="3543300"/>
            <a:ext cx="3733800" cy="1047750"/>
          </a:xfrm>
          <a:prstGeom prst="rect">
            <a:avLst/>
          </a:prstGeom>
        </p:spPr>
      </p:pic>
      <p:sp>
        <p:nvSpPr>
          <p:cNvPr id="395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267325" y="3696557"/>
            <a:ext cx="3400425" cy="752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919"/>
              </a:lnSpc>
            </a:pPr>
            <a:r>
              <a:rPr lang="en-US" sz="21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Enhanced Training Programs</a:t>
            </a:r>
          </a:p>
        </p:txBody>
      </p:sp>
      <p:sp>
        <p:nvSpPr>
          <p:cNvPr id="396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038725" y="7643812"/>
            <a:ext cx="3857625" cy="16192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38"/>
              </a:lnSpc>
            </a:pPr>
            <a:r>
              <a:rPr lang="en-US" sz="18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Implementation of comprehensive training programs focusing on early childhood education and care, improving workers' skills and knowledge.</a:t>
            </a:r>
          </a:p>
        </p:txBody>
      </p:sp>
      <p:pic>
        <p:nvPicPr>
          <p:cNvPr id="39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6743700" y="3086100"/>
            <a:ext cx="457200" cy="457200"/>
          </a:xfrm>
          <a:prstGeom prst="rect">
            <a:avLst/>
          </a:prstGeom>
        </p:spPr>
      </p:pic>
      <p:sp>
        <p:nvSpPr>
          <p:cNvPr id="398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787420" y="3143250"/>
            <a:ext cx="361950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DM Serif Display" panose="00000700000000000000" pitchFamily="2" charset="0"/>
              </a:rPr>
              <a:t>02</a:t>
            </a:r>
          </a:p>
        </p:txBody>
      </p:sp>
      <p:pic>
        <p:nvPicPr>
          <p:cNvPr id="399" name="imageNode7db0ae87-139b-4ee1-968e-2c7a7fa1883a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9448800" y="4972050"/>
            <a:ext cx="3733800" cy="2105025"/>
          </a:xfrm>
          <a:prstGeom prst="rect">
            <a:avLst/>
          </a:prstGeom>
        </p:spPr>
      </p:pic>
      <p:pic>
        <p:nvPicPr>
          <p:cNvPr id="40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</a:blip>
          <a:stretch/>
        </p:blipFill>
        <p:spPr>
          <a:xfrm>
            <a:off x="9448800" y="3543300"/>
            <a:ext cx="3733800" cy="1047750"/>
          </a:xfrm>
          <a:prstGeom prst="rect">
            <a:avLst/>
          </a:prstGeom>
        </p:spPr>
      </p:pic>
      <p:sp>
        <p:nvSpPr>
          <p:cNvPr id="401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610725" y="3696557"/>
            <a:ext cx="3400425" cy="752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919"/>
              </a:lnSpc>
            </a:pPr>
            <a:r>
              <a:rPr lang="en-US" sz="21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Increased Remuneration Standards</a:t>
            </a:r>
          </a:p>
        </p:txBody>
      </p:sp>
      <p:sp>
        <p:nvSpPr>
          <p:cNvPr id="402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382125" y="7643812"/>
            <a:ext cx="3857625" cy="158402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38"/>
              </a:lnSpc>
            </a:pPr>
            <a:r>
              <a:rPr lang="en-US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The assistance in the shape of honorarium has been provided to those who were serving in the crèches during the entire period of shut down as per norms.</a:t>
            </a:r>
          </a:p>
        </p:txBody>
      </p:sp>
      <p:pic>
        <p:nvPicPr>
          <p:cNvPr id="4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1087100" y="3086100"/>
            <a:ext cx="457200" cy="457200"/>
          </a:xfrm>
          <a:prstGeom prst="rect">
            <a:avLst/>
          </a:prstGeom>
        </p:spPr>
      </p:pic>
      <p:sp>
        <p:nvSpPr>
          <p:cNvPr id="404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130820" y="3143250"/>
            <a:ext cx="361950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DM Serif Display" panose="00000700000000000000" pitchFamily="2" charset="0"/>
              </a:rPr>
              <a:t>03</a:t>
            </a:r>
          </a:p>
        </p:txBody>
      </p:sp>
      <p:pic>
        <p:nvPicPr>
          <p:cNvPr id="405" name="imageNode9e9a38f5-c301-44df-8baa-4c30564e793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1">
            <a:alphaModFix/>
          </a:blip>
          <a:stretch/>
        </p:blipFill>
        <p:spPr>
          <a:xfrm>
            <a:off x="13792200" y="4972050"/>
            <a:ext cx="3733800" cy="2105025"/>
          </a:xfrm>
          <a:prstGeom prst="rect">
            <a:avLst/>
          </a:prstGeom>
        </p:spPr>
      </p:pic>
      <p:pic>
        <p:nvPicPr>
          <p:cNvPr id="40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3792200" y="3543300"/>
            <a:ext cx="3733800" cy="1047750"/>
          </a:xfrm>
          <a:prstGeom prst="rect">
            <a:avLst/>
          </a:prstGeom>
        </p:spPr>
      </p:pic>
      <p:sp>
        <p:nvSpPr>
          <p:cNvPr id="407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954125" y="3696557"/>
            <a:ext cx="3400425" cy="752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919"/>
              </a:lnSpc>
            </a:pPr>
            <a:r>
              <a:rPr lang="en-US" sz="21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Promotion of Continuous Learning</a:t>
            </a:r>
          </a:p>
        </p:txBody>
      </p:sp>
      <p:sp>
        <p:nvSpPr>
          <p:cNvPr id="408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25525" y="7643812"/>
            <a:ext cx="3857625" cy="1295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538"/>
              </a:lnSpc>
            </a:pPr>
            <a:r>
              <a:rPr lang="en-US" sz="18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Encouraging ongoing professional development through workshops and seminars to ensure workers stay updated with best practices.</a:t>
            </a:r>
          </a:p>
        </p:txBody>
      </p:sp>
      <p:pic>
        <p:nvPicPr>
          <p:cNvPr id="40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5430500" y="3086100"/>
            <a:ext cx="457200" cy="457200"/>
          </a:xfrm>
          <a:prstGeom prst="rect">
            <a:avLst/>
          </a:prstGeom>
        </p:spPr>
      </p:pic>
      <p:sp>
        <p:nvSpPr>
          <p:cNvPr id="410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5473553" y="3143250"/>
            <a:ext cx="361950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DM Serif Display" panose="00000700000000000000" pitchFamily="2" charset="0"/>
              </a:rPr>
              <a:t>04</a:t>
            </a:r>
          </a:p>
        </p:txBody>
      </p:sp>
      <p:sp>
        <p:nvSpPr>
          <p:cNvPr id="411" name="Click here to edit title-48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1066800"/>
            <a:ext cx="14754225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4200" spc="-21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Revised Norms for Creche Workers</a:t>
            </a:r>
          </a:p>
        </p:txBody>
      </p:sp>
      <p:sp>
        <p:nvSpPr>
          <p:cNvPr id="412" name="Click here to edit subtitle-48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1790700"/>
            <a:ext cx="14754225" cy="371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35"/>
              </a:lnSpc>
            </a:pPr>
            <a:r>
              <a:rPr lang="en-US" sz="2100" spc="-21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Enhanced Guidelines for Worker Recruitment and Compensation</a:t>
            </a:r>
          </a:p>
        </p:txBody>
      </p:sp>
      <p:sp>
        <p:nvSpPr>
          <p:cNvPr id="414" name="-45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396353" y="9848850"/>
            <a:ext cx="3486150" cy="285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l"/>
            <a:r>
              <a:rPr lang="en-US" sz="15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Sudha HR Solution and Legal Services</a:t>
            </a:r>
          </a:p>
        </p:txBody>
      </p:sp>
      <p:sp>
        <p:nvSpPr>
          <p:cNvPr id="415" name="-44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6205835" y="9812655"/>
            <a:ext cx="400050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05</a:t>
            </a:r>
          </a:p>
        </p:txBody>
      </p:sp>
      <p:pic>
        <p:nvPicPr>
          <p:cNvPr id="41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/>
          </a:blip>
          <a:stretch/>
        </p:blipFill>
        <p:spPr>
          <a:xfrm>
            <a:off x="762000" y="9715500"/>
            <a:ext cx="1676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23" name="circularbas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9F012B20-9BAC-4574-9CF9-99BA798D7EF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478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2781300"/>
            <a:ext cx="16764000" cy="6781800"/>
          </a:xfrm>
          <a:prstGeom prst="rect">
            <a:avLst/>
          </a:prstGeom>
        </p:spPr>
      </p:pic>
      <p:pic>
        <p:nvPicPr>
          <p:cNvPr id="424" name="Picture 42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79">
            <a:alphaModFix/>
            <a:extLst>
              <a:ext uri="{AD49A2B9-48B8-41F3-B3DB-1F667B894D18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481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7439025" y="2628900"/>
            <a:ext cx="3400425" cy="6781800"/>
          </a:xfrm>
          <a:prstGeom prst="rect">
            <a:avLst/>
          </a:prstGeom>
        </p:spPr>
      </p:pic>
      <p:sp>
        <p:nvSpPr>
          <p:cNvPr id="425" name="imageNoded971237b-5f94-4227-82e6-ae5bfa39047c">
            <a:extLst>
              <a:ext uri="{FF2B5EF4-FFF2-40B4-BE49-F238E27FC236}">
                <a16:creationId xmlns:a16="http://schemas.microsoft.com/office/drawing/2014/main" id="{10EDD564-373E-4917-F27F-5E79DA8114FF}"/>
              </a:ext>
            </a:extLst>
          </p:cNvPr>
          <p:cNvSpPr/>
          <p:nvPr/>
        </p:nvSpPr>
        <p:spPr>
          <a:xfrm>
            <a:off x="7639050" y="2781300"/>
            <a:ext cx="3009900" cy="6486525"/>
          </a:xfrm>
          <a:custGeom>
            <a:avLst/>
            <a:gdLst>
              <a:gd name="connsiteX0" fmla="*/ 2049965 w 2514969"/>
              <a:gd name="connsiteY0" fmla="*/ 5410280 h 5410360"/>
              <a:gd name="connsiteX1" fmla="*/ 313558 w 2514969"/>
              <a:gd name="connsiteY1" fmla="*/ 5410280 h 5410360"/>
              <a:gd name="connsiteX2" fmla="*/ 190685 w 2514969"/>
              <a:gd name="connsiteY2" fmla="*/ 5391230 h 5410360"/>
              <a:gd name="connsiteX3" fmla="*/ 8758 w 2514969"/>
              <a:gd name="connsiteY3" fmla="*/ 5175012 h 5410360"/>
              <a:gd name="connsiteX4" fmla="*/ 185 w 2514969"/>
              <a:gd name="connsiteY4" fmla="*/ 5053093 h 5410360"/>
              <a:gd name="connsiteX5" fmla="*/ 185 w 2514969"/>
              <a:gd name="connsiteY5" fmla="*/ 325835 h 5410360"/>
              <a:gd name="connsiteX6" fmla="*/ 1138 w 2514969"/>
              <a:gd name="connsiteY6" fmla="*/ 320120 h 5410360"/>
              <a:gd name="connsiteX7" fmla="*/ 8758 w 2514969"/>
              <a:gd name="connsiteY7" fmla="*/ 236300 h 5410360"/>
              <a:gd name="connsiteX8" fmla="*/ 190685 w 2514969"/>
              <a:gd name="connsiteY8" fmla="*/ 20082 h 5410360"/>
              <a:gd name="connsiteX9" fmla="*/ 313558 w 2514969"/>
              <a:gd name="connsiteY9" fmla="*/ 1032 h 5410360"/>
              <a:gd name="connsiteX10" fmla="*/ 551683 w 2514969"/>
              <a:gd name="connsiteY10" fmla="*/ 1032 h 5410360"/>
              <a:gd name="connsiteX11" fmla="*/ 614548 w 2514969"/>
              <a:gd name="connsiteY11" fmla="*/ 61992 h 5410360"/>
              <a:gd name="connsiteX12" fmla="*/ 615500 w 2514969"/>
              <a:gd name="connsiteY12" fmla="*/ 73422 h 5410360"/>
              <a:gd name="connsiteX13" fmla="*/ 618358 w 2514969"/>
              <a:gd name="connsiteY13" fmla="*/ 105807 h 5410360"/>
              <a:gd name="connsiteX14" fmla="*/ 711703 w 2514969"/>
              <a:gd name="connsiteY14" fmla="*/ 202010 h 5410360"/>
              <a:gd name="connsiteX15" fmla="*/ 744088 w 2514969"/>
              <a:gd name="connsiteY15" fmla="*/ 205820 h 5410360"/>
              <a:gd name="connsiteX16" fmla="*/ 1771835 w 2514969"/>
              <a:gd name="connsiteY16" fmla="*/ 205820 h 5410360"/>
              <a:gd name="connsiteX17" fmla="*/ 1803268 w 2514969"/>
              <a:gd name="connsiteY17" fmla="*/ 202010 h 5410360"/>
              <a:gd name="connsiteX18" fmla="*/ 1896613 w 2514969"/>
              <a:gd name="connsiteY18" fmla="*/ 104855 h 5410360"/>
              <a:gd name="connsiteX19" fmla="*/ 1899470 w 2514969"/>
              <a:gd name="connsiteY19" fmla="*/ 72470 h 5410360"/>
              <a:gd name="connsiteX20" fmla="*/ 1900423 w 2514969"/>
              <a:gd name="connsiteY20" fmla="*/ 61040 h 5410360"/>
              <a:gd name="connsiteX21" fmla="*/ 1963288 w 2514969"/>
              <a:gd name="connsiteY21" fmla="*/ 80 h 5410360"/>
              <a:gd name="connsiteX22" fmla="*/ 2201413 w 2514969"/>
              <a:gd name="connsiteY22" fmla="*/ 80 h 5410360"/>
              <a:gd name="connsiteX23" fmla="*/ 2324285 w 2514969"/>
              <a:gd name="connsiteY23" fmla="*/ 19130 h 5410360"/>
              <a:gd name="connsiteX24" fmla="*/ 2506213 w 2514969"/>
              <a:gd name="connsiteY24" fmla="*/ 235347 h 5410360"/>
              <a:gd name="connsiteX25" fmla="*/ 2513833 w 2514969"/>
              <a:gd name="connsiteY25" fmla="*/ 319167 h 5410360"/>
              <a:gd name="connsiteX26" fmla="*/ 2514785 w 2514969"/>
              <a:gd name="connsiteY26" fmla="*/ 324882 h 5410360"/>
              <a:gd name="connsiteX27" fmla="*/ 2514785 w 2514969"/>
              <a:gd name="connsiteY27" fmla="*/ 5052140 h 5410360"/>
              <a:gd name="connsiteX28" fmla="*/ 2506213 w 2514969"/>
              <a:gd name="connsiteY28" fmla="*/ 5174060 h 5410360"/>
              <a:gd name="connsiteX29" fmla="*/ 2324285 w 2514969"/>
              <a:gd name="connsiteY29" fmla="*/ 5390278 h 5410360"/>
              <a:gd name="connsiteX30" fmla="*/ 2201413 w 2514969"/>
              <a:gd name="connsiteY30" fmla="*/ 5409328 h 5410360"/>
              <a:gd name="connsiteX31" fmla="*/ 2049965 w 2514969"/>
              <a:gd name="connsiteY31" fmla="*/ 5409328 h 54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14969" h="5410360">
                <a:moveTo>
                  <a:pt x="2049965" y="5410280"/>
                </a:moveTo>
                <a:lnTo>
                  <a:pt x="313558" y="5410280"/>
                </a:lnTo>
                <a:cubicBezTo>
                  <a:pt x="271801" y="5411166"/>
                  <a:pt x="230214" y="5404718"/>
                  <a:pt x="190685" y="5391230"/>
                </a:cubicBezTo>
                <a:cubicBezTo>
                  <a:pt x="91625" y="5353130"/>
                  <a:pt x="30665" y="5280740"/>
                  <a:pt x="8758" y="5175012"/>
                </a:cubicBezTo>
                <a:cubicBezTo>
                  <a:pt x="2081" y="5134731"/>
                  <a:pt x="-789" y="5093907"/>
                  <a:pt x="185" y="5053093"/>
                </a:cubicBezTo>
                <a:lnTo>
                  <a:pt x="185" y="325835"/>
                </a:lnTo>
                <a:cubicBezTo>
                  <a:pt x="46" y="323881"/>
                  <a:pt x="373" y="321923"/>
                  <a:pt x="1138" y="320120"/>
                </a:cubicBezTo>
                <a:cubicBezTo>
                  <a:pt x="1267" y="292013"/>
                  <a:pt x="3816" y="263969"/>
                  <a:pt x="8758" y="236300"/>
                </a:cubicBezTo>
                <a:cubicBezTo>
                  <a:pt x="30665" y="130572"/>
                  <a:pt x="91625" y="58182"/>
                  <a:pt x="190685" y="20082"/>
                </a:cubicBezTo>
                <a:cubicBezTo>
                  <a:pt x="230214" y="6598"/>
                  <a:pt x="271801" y="149"/>
                  <a:pt x="313558" y="1032"/>
                </a:cubicBezTo>
                <a:lnTo>
                  <a:pt x="551683" y="1032"/>
                </a:lnTo>
                <a:cubicBezTo>
                  <a:pt x="585672" y="1017"/>
                  <a:pt x="613518" y="28020"/>
                  <a:pt x="614548" y="61992"/>
                </a:cubicBezTo>
                <a:cubicBezTo>
                  <a:pt x="614395" y="65827"/>
                  <a:pt x="614715" y="69666"/>
                  <a:pt x="615500" y="73422"/>
                </a:cubicBezTo>
                <a:lnTo>
                  <a:pt x="618358" y="105807"/>
                </a:lnTo>
                <a:cubicBezTo>
                  <a:pt x="625707" y="154532"/>
                  <a:pt x="663222" y="193194"/>
                  <a:pt x="711703" y="202010"/>
                </a:cubicBezTo>
                <a:cubicBezTo>
                  <a:pt x="722358" y="204273"/>
                  <a:pt x="733199" y="205548"/>
                  <a:pt x="744088" y="205820"/>
                </a:cubicBezTo>
                <a:lnTo>
                  <a:pt x="1771835" y="205820"/>
                </a:lnTo>
                <a:cubicBezTo>
                  <a:pt x="1782408" y="205490"/>
                  <a:pt x="1792924" y="204216"/>
                  <a:pt x="1803268" y="202010"/>
                </a:cubicBezTo>
                <a:cubicBezTo>
                  <a:pt x="1852045" y="193077"/>
                  <a:pt x="1889641" y="153949"/>
                  <a:pt x="1896613" y="104855"/>
                </a:cubicBezTo>
                <a:lnTo>
                  <a:pt x="1899470" y="72470"/>
                </a:lnTo>
                <a:cubicBezTo>
                  <a:pt x="1900261" y="68713"/>
                  <a:pt x="1900575" y="64875"/>
                  <a:pt x="1900423" y="61040"/>
                </a:cubicBezTo>
                <a:cubicBezTo>
                  <a:pt x="1901452" y="27067"/>
                  <a:pt x="1929303" y="65"/>
                  <a:pt x="1963288" y="80"/>
                </a:cubicBezTo>
                <a:lnTo>
                  <a:pt x="2201413" y="80"/>
                </a:lnTo>
                <a:cubicBezTo>
                  <a:pt x="2243170" y="-803"/>
                  <a:pt x="2284757" y="5645"/>
                  <a:pt x="2324285" y="19130"/>
                </a:cubicBezTo>
                <a:cubicBezTo>
                  <a:pt x="2423345" y="57230"/>
                  <a:pt x="2484305" y="129620"/>
                  <a:pt x="2506213" y="235347"/>
                </a:cubicBezTo>
                <a:cubicBezTo>
                  <a:pt x="2511156" y="263017"/>
                  <a:pt x="2513699" y="291060"/>
                  <a:pt x="2513833" y="319167"/>
                </a:cubicBezTo>
                <a:cubicBezTo>
                  <a:pt x="2514595" y="320970"/>
                  <a:pt x="2514928" y="322929"/>
                  <a:pt x="2514785" y="324882"/>
                </a:cubicBezTo>
                <a:lnTo>
                  <a:pt x="2514785" y="5052140"/>
                </a:lnTo>
                <a:cubicBezTo>
                  <a:pt x="2515757" y="5092955"/>
                  <a:pt x="2512890" y="5133779"/>
                  <a:pt x="2506213" y="5174060"/>
                </a:cubicBezTo>
                <a:cubicBezTo>
                  <a:pt x="2484305" y="5279787"/>
                  <a:pt x="2423345" y="5352178"/>
                  <a:pt x="2324285" y="5390278"/>
                </a:cubicBezTo>
                <a:cubicBezTo>
                  <a:pt x="2284757" y="5403765"/>
                  <a:pt x="2243170" y="5410213"/>
                  <a:pt x="2201413" y="5409328"/>
                </a:cubicBezTo>
                <a:lnTo>
                  <a:pt x="2049965" y="5409328"/>
                </a:lnTo>
                <a:close/>
              </a:path>
            </a:pathLst>
          </a:custGeom>
          <a:blipFill rotWithShape="1">
            <a:blip r:embed="rId482">
              <a:alphaModFix/>
            </a:blip>
            <a:srcRect/>
            <a:stretch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2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982575" y="5303425"/>
            <a:ext cx="4600575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Focus on Sleeping Facilities</a:t>
            </a:r>
          </a:p>
        </p:txBody>
      </p:sp>
      <p:sp>
        <p:nvSpPr>
          <p:cNvPr id="427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982575" y="5769292"/>
            <a:ext cx="4600575" cy="9810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18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Enhanced provisions for comfortable and safe sleeping areas to ensure children's rest and well-being.</a:t>
            </a:r>
          </a:p>
        </p:txBody>
      </p:sp>
      <p:pic>
        <p:nvPicPr>
          <p:cNvPr id="42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83">
            <a:alphaModFix/>
          </a:blip>
          <a:stretch/>
        </p:blipFill>
        <p:spPr>
          <a:xfrm>
            <a:off x="11715750" y="5448300"/>
            <a:ext cx="1143000" cy="1143000"/>
          </a:xfrm>
          <a:prstGeom prst="rect">
            <a:avLst/>
          </a:prstGeom>
        </p:spPr>
      </p:pic>
      <p:pic>
        <p:nvPicPr>
          <p:cNvPr id="429" name="iconNode8ef40320-1cc9-4507-bd87-c8c77f0bb6c6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84">
            <a:alphaModFix/>
            <a:extLst>
              <a:ext uri="{56CFAA10-4C41-4EC6-9CB8-F55DEFDA3961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48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2011025" y="5743575"/>
            <a:ext cx="552450" cy="552450"/>
          </a:xfrm>
          <a:prstGeom prst="rect">
            <a:avLst/>
          </a:prstGeom>
        </p:spPr>
      </p:pic>
      <p:sp>
        <p:nvSpPr>
          <p:cNvPr id="430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5325" y="6665500"/>
            <a:ext cx="4905375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919"/>
              </a:lnSpc>
            </a:pPr>
            <a:r>
              <a:rPr lang="en-US" sz="21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Sanitation Enhancements</a:t>
            </a:r>
          </a:p>
        </p:txBody>
      </p:sp>
      <p:sp>
        <p:nvSpPr>
          <p:cNvPr id="431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5325" y="7131368"/>
            <a:ext cx="4905375" cy="9810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538"/>
              </a:lnSpc>
            </a:pPr>
            <a:r>
              <a:rPr lang="en-US" sz="18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Upgraded sanitation facilities to maintain cleanliness and hygiene standards for the children's health.</a:t>
            </a:r>
          </a:p>
        </p:txBody>
      </p:sp>
      <p:pic>
        <p:nvPicPr>
          <p:cNvPr id="43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88">
            <a:alphaModFix/>
          </a:blip>
          <a:stretch/>
        </p:blipFill>
        <p:spPr>
          <a:xfrm>
            <a:off x="5734050" y="6810375"/>
            <a:ext cx="1143000" cy="1143000"/>
          </a:xfrm>
          <a:prstGeom prst="rect">
            <a:avLst/>
          </a:prstGeom>
        </p:spPr>
      </p:pic>
      <p:pic>
        <p:nvPicPr>
          <p:cNvPr id="433" name="iconNode8e337998-cfc2-4806-86eb-ac5b4e8adbfd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89">
            <a:alphaModFix/>
            <a:extLst>
              <a:ext uri="{2D207A27-A755-4D79-A2E3-5451E17B07AE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492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6029325" y="7105650"/>
            <a:ext cx="552450" cy="552450"/>
          </a:xfrm>
          <a:prstGeom prst="rect">
            <a:avLst/>
          </a:prstGeom>
        </p:spPr>
      </p:pic>
      <p:sp>
        <p:nvSpPr>
          <p:cNvPr id="434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5325" y="3931825"/>
            <a:ext cx="4905375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919"/>
              </a:lnSpc>
            </a:pPr>
            <a:r>
              <a:rPr lang="en-US" sz="21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Emphasis on Hygiene Standards</a:t>
            </a:r>
          </a:p>
        </p:txBody>
      </p:sp>
      <p:sp>
        <p:nvSpPr>
          <p:cNvPr id="435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95325" y="4397692"/>
            <a:ext cx="4905375" cy="9810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538"/>
              </a:lnSpc>
            </a:pPr>
            <a:r>
              <a:rPr lang="en-US" sz="18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Updated guidelines to promote a clean and secure environment that prioritizes the health and safety of the children.</a:t>
            </a:r>
          </a:p>
        </p:txBody>
      </p:sp>
      <p:pic>
        <p:nvPicPr>
          <p:cNvPr id="43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93">
            <a:alphaModFix/>
          </a:blip>
          <a:stretch/>
        </p:blipFill>
        <p:spPr>
          <a:xfrm>
            <a:off x="5734050" y="4076700"/>
            <a:ext cx="1143000" cy="1143000"/>
          </a:xfrm>
          <a:prstGeom prst="rect">
            <a:avLst/>
          </a:prstGeom>
        </p:spPr>
      </p:pic>
      <p:pic>
        <p:nvPicPr>
          <p:cNvPr id="437" name="iconNode8ac20531-ca15-4176-baf5-5d11f85c6e5f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94">
            <a:alphaModFix/>
            <a:extLst>
              <a:ext uri="{5A7DEF6B-8D83-44A1-81C0-4606CE4B9C08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49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6029325" y="4371975"/>
            <a:ext cx="552450" cy="552450"/>
          </a:xfrm>
          <a:prstGeom prst="rect">
            <a:avLst/>
          </a:prstGeom>
        </p:spPr>
      </p:pic>
      <p:sp>
        <p:nvSpPr>
          <p:cNvPr id="438" name="Click here to edit title-47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1066800"/>
            <a:ext cx="14754225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4200" spc="-21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Infrastructure Improvement</a:t>
            </a:r>
          </a:p>
        </p:txBody>
      </p:sp>
      <p:sp>
        <p:nvSpPr>
          <p:cNvPr id="439" name="Click here to edit subtitle-46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1790700"/>
            <a:ext cx="14754225" cy="371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35"/>
              </a:lnSpc>
            </a:pPr>
            <a:r>
              <a:rPr lang="en-US" sz="2100" spc="-21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Enhancing Facilities for Childcare Services</a:t>
            </a:r>
          </a:p>
        </p:txBody>
      </p:sp>
      <p:sp>
        <p:nvSpPr>
          <p:cNvPr id="440" name="Click here to edit label-43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723900"/>
            <a:ext cx="14754225" cy="295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1800" dirty="0">
                <a:solidFill>
                  <a:srgbClr val="452E5A">
                    <a:alpha val="100000"/>
                  </a:srgbClr>
                </a:solidFill>
                <a:latin typeface="Inter" panose="00000700000000000000" pitchFamily="2" charset="0"/>
              </a:rPr>
              <a:t>Facility Enhancements</a:t>
            </a:r>
          </a:p>
        </p:txBody>
      </p:sp>
      <p:sp>
        <p:nvSpPr>
          <p:cNvPr id="441" name="-49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396353" y="9848850"/>
            <a:ext cx="3486150" cy="285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l"/>
            <a:r>
              <a:rPr lang="en-US" sz="15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Sudha HR Solution and Legal Services</a:t>
            </a:r>
          </a:p>
        </p:txBody>
      </p:sp>
      <p:sp>
        <p:nvSpPr>
          <p:cNvPr id="442" name="-49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6204025" y="9812655"/>
            <a:ext cx="409575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06</a:t>
            </a:r>
          </a:p>
        </p:txBody>
      </p:sp>
      <p:pic>
        <p:nvPicPr>
          <p:cNvPr id="44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98">
            <a:alphaModFix/>
          </a:blip>
          <a:stretch/>
        </p:blipFill>
        <p:spPr>
          <a:xfrm>
            <a:off x="762000" y="9715500"/>
            <a:ext cx="1676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4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7381875" y="0"/>
            <a:ext cx="10906125" cy="10287000"/>
          </a:xfrm>
          <a:prstGeom prst="rect">
            <a:avLst/>
          </a:prstGeom>
        </p:spPr>
      </p:pic>
      <p:pic>
        <p:nvPicPr>
          <p:cNvPr id="45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391400" y="762000"/>
            <a:ext cx="3276600" cy="8458200"/>
          </a:xfrm>
          <a:prstGeom prst="rect">
            <a:avLst/>
          </a:prstGeom>
        </p:spPr>
      </p:pic>
      <p:sp>
        <p:nvSpPr>
          <p:cNvPr id="451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96225" y="4932902"/>
            <a:ext cx="2447925" cy="29146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The increased budget allows for the provision of balanced and nutritious meals and snacks, promoting healthy growth and development among children in creches.</a:t>
            </a:r>
          </a:p>
        </p:txBody>
      </p:sp>
      <p:sp>
        <p:nvSpPr>
          <p:cNvPr id="452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96225" y="3443288"/>
            <a:ext cx="2447925" cy="1343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700" spc="-14" dirty="0">
                <a:solidFill>
                  <a:srgbClr val="FFFFFF">
                    <a:alpha val="100000"/>
                  </a:srgbClr>
                </a:solidFill>
                <a:latin typeface="DM Serif Display" panose="00000700000000000000" pitchFamily="2" charset="0"/>
              </a:rPr>
              <a:t>Nutritious Meals and Snacks</a:t>
            </a:r>
          </a:p>
        </p:txBody>
      </p:sp>
      <p:pic>
        <p:nvPicPr>
          <p:cNvPr id="45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962900" y="2457450"/>
            <a:ext cx="609600" cy="609600"/>
          </a:xfrm>
          <a:prstGeom prst="rect">
            <a:avLst/>
          </a:prstGeom>
        </p:spPr>
      </p:pic>
      <p:sp>
        <p:nvSpPr>
          <p:cNvPr id="454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43386" y="2528888"/>
            <a:ext cx="438150" cy="466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dirty="0">
                <a:solidFill>
                  <a:srgbClr val="F27B6B">
                    <a:alpha val="100000"/>
                  </a:srgbClr>
                </a:solidFill>
                <a:latin typeface="DM Serif Display" panose="00000700000000000000" pitchFamily="2" charset="0"/>
              </a:rPr>
              <a:t>03</a:t>
            </a:r>
          </a:p>
        </p:txBody>
      </p:sp>
      <p:pic>
        <p:nvPicPr>
          <p:cNvPr id="45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4076700" y="762000"/>
            <a:ext cx="3276600" cy="8458200"/>
          </a:xfrm>
          <a:prstGeom prst="rect">
            <a:avLst/>
          </a:prstGeom>
        </p:spPr>
      </p:pic>
      <p:sp>
        <p:nvSpPr>
          <p:cNvPr id="456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581525" y="4487132"/>
            <a:ext cx="2447925" cy="32289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Improved immunization programs ensure that children are adequately protected against common diseases, contributing to their overall health and well-being.</a:t>
            </a:r>
          </a:p>
        </p:txBody>
      </p:sp>
      <p:pic>
        <p:nvPicPr>
          <p:cNvPr id="45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7353300" y="4886325"/>
            <a:ext cx="771525" cy="1028700"/>
          </a:xfrm>
          <a:prstGeom prst="rect">
            <a:avLst/>
          </a:prstGeom>
        </p:spPr>
      </p:pic>
      <p:pic>
        <p:nvPicPr>
          <p:cNvPr id="458" name="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6962775" y="4562475"/>
            <a:ext cx="333375" cy="647700"/>
          </a:xfrm>
          <a:prstGeom prst="rect">
            <a:avLst/>
          </a:prstGeom>
        </p:spPr>
      </p:pic>
      <p:sp>
        <p:nvSpPr>
          <p:cNvPr id="459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581525" y="3443288"/>
            <a:ext cx="2447925" cy="9048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700" spc="-14" dirty="0">
                <a:solidFill>
                  <a:srgbClr val="FFFFFF">
                    <a:alpha val="100000"/>
                  </a:srgbClr>
                </a:solidFill>
                <a:latin typeface="DM Serif Display" panose="00000700000000000000" pitchFamily="2" charset="0"/>
              </a:rPr>
              <a:t>Immunizations Enhancement</a:t>
            </a:r>
          </a:p>
        </p:txBody>
      </p:sp>
      <p:pic>
        <p:nvPicPr>
          <p:cNvPr id="46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4648200" y="2457450"/>
            <a:ext cx="609600" cy="609600"/>
          </a:xfrm>
          <a:prstGeom prst="rect">
            <a:avLst/>
          </a:prstGeom>
        </p:spPr>
      </p:pic>
      <p:sp>
        <p:nvSpPr>
          <p:cNvPr id="461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728686" y="2528888"/>
            <a:ext cx="438150" cy="466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dirty="0">
                <a:solidFill>
                  <a:srgbClr val="82506A">
                    <a:alpha val="100000"/>
                  </a:srgbClr>
                </a:solidFill>
                <a:latin typeface="DM Serif Display" panose="00000700000000000000" pitchFamily="2" charset="0"/>
              </a:rPr>
              <a:t>02</a:t>
            </a:r>
          </a:p>
        </p:txBody>
      </p:sp>
      <p:pic>
        <p:nvPicPr>
          <p:cNvPr id="46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</a:blip>
          <a:stretch/>
        </p:blipFill>
        <p:spPr>
          <a:xfrm>
            <a:off x="762000" y="762000"/>
            <a:ext cx="3276600" cy="8458200"/>
          </a:xfrm>
          <a:prstGeom prst="rect">
            <a:avLst/>
          </a:prstGeom>
        </p:spPr>
      </p:pic>
      <p:sp>
        <p:nvSpPr>
          <p:cNvPr id="463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66825" y="4487132"/>
            <a:ext cx="2447925" cy="1943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Children now receive more frequent health check-ups to monitor their well-being and address any health concerns promptly.</a:t>
            </a:r>
          </a:p>
        </p:txBody>
      </p:sp>
      <p:pic>
        <p:nvPicPr>
          <p:cNvPr id="46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4038600" y="4886325"/>
            <a:ext cx="771525" cy="1028700"/>
          </a:xfrm>
          <a:prstGeom prst="rect">
            <a:avLst/>
          </a:prstGeom>
        </p:spPr>
      </p:pic>
      <p:pic>
        <p:nvPicPr>
          <p:cNvPr id="465" name="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</a:blip>
          <a:stretch/>
        </p:blipFill>
        <p:spPr>
          <a:xfrm>
            <a:off x="3648075" y="4562475"/>
            <a:ext cx="333375" cy="647700"/>
          </a:xfrm>
          <a:prstGeom prst="rect">
            <a:avLst/>
          </a:prstGeom>
        </p:spPr>
      </p:pic>
      <p:sp>
        <p:nvSpPr>
          <p:cNvPr id="46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66825" y="3443288"/>
            <a:ext cx="2447925" cy="9048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700" spc="-14" dirty="0">
                <a:solidFill>
                  <a:srgbClr val="FFFFFF">
                    <a:alpha val="100000"/>
                  </a:srgbClr>
                </a:solidFill>
                <a:latin typeface="DM Serif Display" panose="00000700000000000000" pitchFamily="2" charset="0"/>
              </a:rPr>
              <a:t>Regular Health Check-ups</a:t>
            </a:r>
          </a:p>
        </p:txBody>
      </p:sp>
      <p:pic>
        <p:nvPicPr>
          <p:cNvPr id="46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333500" y="2457450"/>
            <a:ext cx="609600" cy="609600"/>
          </a:xfrm>
          <a:prstGeom prst="rect">
            <a:avLst/>
          </a:prstGeom>
        </p:spPr>
      </p:pic>
      <p:sp>
        <p:nvSpPr>
          <p:cNvPr id="468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41799" y="2528888"/>
            <a:ext cx="381000" cy="466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dirty="0">
                <a:solidFill>
                  <a:srgbClr val="452E5A">
                    <a:alpha val="100000"/>
                  </a:srgbClr>
                </a:solidFill>
                <a:latin typeface="DM Serif Display" panose="00000700000000000000" pitchFamily="2" charset="0"/>
              </a:rPr>
              <a:t>01</a:t>
            </a:r>
          </a:p>
        </p:txBody>
      </p:sp>
      <p:sp>
        <p:nvSpPr>
          <p:cNvPr id="469" name="Click here to edit title-43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401425" y="4457700"/>
            <a:ext cx="6181725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5250"/>
              </a:lnSpc>
            </a:pPr>
            <a:r>
              <a:rPr lang="en-US" sz="4200" spc="-21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Health and Nutrition</a:t>
            </a:r>
          </a:p>
        </p:txBody>
      </p:sp>
      <p:sp>
        <p:nvSpPr>
          <p:cNvPr id="470" name="Click here to edit subtitle-45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401425" y="5257800"/>
            <a:ext cx="6181725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35"/>
              </a:lnSpc>
            </a:pPr>
            <a:r>
              <a:rPr lang="en-US" sz="2100" spc="-21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Enhanced Health and Nutrition Support for Children</a:t>
            </a:r>
          </a:p>
        </p:txBody>
      </p:sp>
      <p:sp>
        <p:nvSpPr>
          <p:cNvPr id="471" name="Click here to edit label-49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401425" y="4038600"/>
            <a:ext cx="6181725" cy="295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196"/>
              </a:lnSpc>
            </a:pPr>
            <a:r>
              <a:rPr lang="en-US" sz="1800" dirty="0">
                <a:solidFill>
                  <a:srgbClr val="452E5A">
                    <a:alpha val="100000"/>
                  </a:srgbClr>
                </a:solidFill>
                <a:latin typeface="Inter" panose="00000700000000000000" pitchFamily="2" charset="0"/>
              </a:rPr>
              <a:t>Child Health Support</a:t>
            </a:r>
          </a:p>
        </p:txBody>
      </p:sp>
      <p:sp>
        <p:nvSpPr>
          <p:cNvPr id="472" name="-49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396353" y="9848850"/>
            <a:ext cx="3486150" cy="285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l"/>
            <a:r>
              <a:rPr lang="en-US" sz="15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Sudha HR Solution and Legal Services</a:t>
            </a:r>
          </a:p>
        </p:txBody>
      </p:sp>
      <p:sp>
        <p:nvSpPr>
          <p:cNvPr id="473" name="-45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6212407" y="9812655"/>
            <a:ext cx="390525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07</a:t>
            </a:r>
          </a:p>
        </p:txBody>
      </p:sp>
      <p:pic>
        <p:nvPicPr>
          <p:cNvPr id="47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/>
          </a:blip>
          <a:stretch/>
        </p:blipFill>
        <p:spPr>
          <a:xfrm>
            <a:off x="762000" y="9715500"/>
            <a:ext cx="1676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8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5886450" y="3695700"/>
            <a:ext cx="571500" cy="19050"/>
          </a:xfrm>
          <a:prstGeom prst="rect">
            <a:avLst/>
          </a:prstGeom>
        </p:spPr>
      </p:pic>
      <p:pic>
        <p:nvPicPr>
          <p:cNvPr id="482" name="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6400800" y="3648075"/>
            <a:ext cx="57150" cy="57150"/>
          </a:xfrm>
          <a:prstGeom prst="rect">
            <a:avLst/>
          </a:prstGeom>
        </p:spPr>
      </p:pic>
      <p:pic>
        <p:nvPicPr>
          <p:cNvPr id="483" name="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6400800" y="3695700"/>
            <a:ext cx="57150" cy="57150"/>
          </a:xfrm>
          <a:prstGeom prst="rect">
            <a:avLst/>
          </a:prstGeom>
        </p:spPr>
      </p:pic>
      <p:pic>
        <p:nvPicPr>
          <p:cNvPr id="48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62000" y="3257550"/>
            <a:ext cx="4800600" cy="895350"/>
          </a:xfrm>
          <a:prstGeom prst="rect">
            <a:avLst/>
          </a:prstGeom>
        </p:spPr>
      </p:pic>
      <p:sp>
        <p:nvSpPr>
          <p:cNvPr id="485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00125" y="3334607"/>
            <a:ext cx="4314825" cy="752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Introduction of digital record-keeping</a:t>
            </a:r>
          </a:p>
        </p:txBody>
      </p:sp>
      <p:sp>
        <p:nvSpPr>
          <p:cNvPr id="486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29425" y="3591687"/>
            <a:ext cx="10753725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18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Implementation of digital systems for efficient data recording and reporting.</a:t>
            </a:r>
          </a:p>
        </p:txBody>
      </p:sp>
      <p:pic>
        <p:nvPicPr>
          <p:cNvPr id="48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762000" y="4467225"/>
            <a:ext cx="16764000" cy="19050"/>
          </a:xfrm>
          <a:prstGeom prst="rect">
            <a:avLst/>
          </a:prstGeom>
        </p:spPr>
      </p:pic>
      <p:pic>
        <p:nvPicPr>
          <p:cNvPr id="48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5886450" y="5238750"/>
            <a:ext cx="571500" cy="19050"/>
          </a:xfrm>
          <a:prstGeom prst="rect">
            <a:avLst/>
          </a:prstGeom>
        </p:spPr>
      </p:pic>
      <p:pic>
        <p:nvPicPr>
          <p:cNvPr id="489" name="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6400800" y="5191125"/>
            <a:ext cx="57150" cy="57150"/>
          </a:xfrm>
          <a:prstGeom prst="rect">
            <a:avLst/>
          </a:prstGeom>
        </p:spPr>
      </p:pic>
      <p:pic>
        <p:nvPicPr>
          <p:cNvPr id="490" name="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6400800" y="5238750"/>
            <a:ext cx="57150" cy="57150"/>
          </a:xfrm>
          <a:prstGeom prst="rect">
            <a:avLst/>
          </a:prstGeom>
        </p:spPr>
      </p:pic>
      <p:pic>
        <p:nvPicPr>
          <p:cNvPr id="49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762000" y="4991100"/>
            <a:ext cx="4724400" cy="523875"/>
          </a:xfrm>
          <a:prstGeom prst="rect">
            <a:avLst/>
          </a:prstGeom>
        </p:spPr>
      </p:pic>
      <p:sp>
        <p:nvSpPr>
          <p:cNvPr id="492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00125" y="5062918"/>
            <a:ext cx="4238625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Maintenance of attendance records</a:t>
            </a:r>
          </a:p>
        </p:txBody>
      </p:sp>
      <p:sp>
        <p:nvSpPr>
          <p:cNvPr id="493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29425" y="5134737"/>
            <a:ext cx="10753725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18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Recording and tracking attendance data to ensure child safety and supervision.</a:t>
            </a:r>
          </a:p>
        </p:txBody>
      </p:sp>
      <p:pic>
        <p:nvPicPr>
          <p:cNvPr id="49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762000" y="6010275"/>
            <a:ext cx="16764000" cy="19050"/>
          </a:xfrm>
          <a:prstGeom prst="rect">
            <a:avLst/>
          </a:prstGeom>
        </p:spPr>
      </p:pic>
      <p:pic>
        <p:nvPicPr>
          <p:cNvPr id="49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5886450" y="6781800"/>
            <a:ext cx="571500" cy="19050"/>
          </a:xfrm>
          <a:prstGeom prst="rect">
            <a:avLst/>
          </a:prstGeom>
        </p:spPr>
      </p:pic>
      <p:pic>
        <p:nvPicPr>
          <p:cNvPr id="496" name="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6400800" y="6734175"/>
            <a:ext cx="57150" cy="57150"/>
          </a:xfrm>
          <a:prstGeom prst="rect">
            <a:avLst/>
          </a:prstGeom>
        </p:spPr>
      </p:pic>
      <p:pic>
        <p:nvPicPr>
          <p:cNvPr id="497" name="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6400800" y="6781800"/>
            <a:ext cx="57150" cy="57150"/>
          </a:xfrm>
          <a:prstGeom prst="rect">
            <a:avLst/>
          </a:prstGeom>
        </p:spPr>
      </p:pic>
      <p:pic>
        <p:nvPicPr>
          <p:cNvPr id="49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762000" y="6534150"/>
            <a:ext cx="4467225" cy="523875"/>
          </a:xfrm>
          <a:prstGeom prst="rect">
            <a:avLst/>
          </a:prstGeom>
        </p:spPr>
      </p:pic>
      <p:sp>
        <p:nvSpPr>
          <p:cNvPr id="499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00125" y="6605968"/>
            <a:ext cx="3981450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Health check-ups documentation</a:t>
            </a:r>
          </a:p>
        </p:txBody>
      </p:sp>
      <p:sp>
        <p:nvSpPr>
          <p:cNvPr id="500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29425" y="6677787"/>
            <a:ext cx="10753725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18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Maintaining detailed health check-up records to monitor and track children's well-being.</a:t>
            </a:r>
          </a:p>
        </p:txBody>
      </p:sp>
      <p:pic>
        <p:nvPicPr>
          <p:cNvPr id="50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762000" y="7553325"/>
            <a:ext cx="16764000" cy="19050"/>
          </a:xfrm>
          <a:prstGeom prst="rect">
            <a:avLst/>
          </a:prstGeom>
        </p:spPr>
      </p:pic>
      <p:pic>
        <p:nvPicPr>
          <p:cNvPr id="5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5886450" y="8324850"/>
            <a:ext cx="571500" cy="19050"/>
          </a:xfrm>
          <a:prstGeom prst="rect">
            <a:avLst/>
          </a:prstGeom>
        </p:spPr>
      </p:pic>
      <p:pic>
        <p:nvPicPr>
          <p:cNvPr id="503" name="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6400800" y="8277225"/>
            <a:ext cx="57150" cy="57150"/>
          </a:xfrm>
          <a:prstGeom prst="rect">
            <a:avLst/>
          </a:prstGeom>
        </p:spPr>
      </p:pic>
      <p:pic>
        <p:nvPicPr>
          <p:cNvPr id="504" name="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6400800" y="8324850"/>
            <a:ext cx="57150" cy="57150"/>
          </a:xfrm>
          <a:prstGeom prst="rect">
            <a:avLst/>
          </a:prstGeom>
        </p:spPr>
      </p:pic>
      <p:pic>
        <p:nvPicPr>
          <p:cNvPr id="50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</a:blip>
          <a:stretch/>
        </p:blipFill>
        <p:spPr>
          <a:xfrm>
            <a:off x="762000" y="8077200"/>
            <a:ext cx="3695700" cy="523875"/>
          </a:xfrm>
          <a:prstGeom prst="rect">
            <a:avLst/>
          </a:prstGeom>
        </p:spPr>
      </p:pic>
      <p:sp>
        <p:nvSpPr>
          <p:cNvPr id="506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00125" y="8149018"/>
            <a:ext cx="3209925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spc="-10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Nutritional status tracking</a:t>
            </a:r>
          </a:p>
        </p:txBody>
      </p:sp>
      <p:sp>
        <p:nvSpPr>
          <p:cNvPr id="507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29425" y="8220837"/>
            <a:ext cx="10753725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1800" spc="-18" dirty="0">
                <a:solidFill>
                  <a:srgbClr val="161723">
                    <a:alpha val="100000"/>
                  </a:srgbClr>
                </a:solidFill>
                <a:latin typeface="Inter" panose="00000700000000000000" pitchFamily="2" charset="0"/>
              </a:rPr>
              <a:t>Recording nutritional information to provide balanced diets and monitor children's health.</a:t>
            </a:r>
          </a:p>
        </p:txBody>
      </p:sp>
      <p:sp>
        <p:nvSpPr>
          <p:cNvPr id="508" name="Click here to edit title-46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1066800"/>
            <a:ext cx="14754225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4200" spc="-21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Digital Record Keeping</a:t>
            </a:r>
          </a:p>
        </p:txBody>
      </p:sp>
      <p:sp>
        <p:nvSpPr>
          <p:cNvPr id="509" name="Click here to edit subtitle-43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1790700"/>
            <a:ext cx="14754225" cy="371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35"/>
              </a:lnSpc>
            </a:pPr>
            <a:r>
              <a:rPr lang="en-US" sz="2100" spc="-21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Enhancing Transparency and Accountability</a:t>
            </a:r>
          </a:p>
        </p:txBody>
      </p:sp>
      <p:sp>
        <p:nvSpPr>
          <p:cNvPr id="510" name="Click here to edit label-48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723900"/>
            <a:ext cx="14754225" cy="295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1800" dirty="0">
                <a:solidFill>
                  <a:srgbClr val="452E5A">
                    <a:alpha val="100000"/>
                  </a:srgbClr>
                </a:solidFill>
                <a:latin typeface="Inter" panose="00000700000000000000" pitchFamily="2" charset="0"/>
              </a:rPr>
              <a:t>Efficiency and Transparency</a:t>
            </a:r>
          </a:p>
        </p:txBody>
      </p:sp>
      <p:sp>
        <p:nvSpPr>
          <p:cNvPr id="511" name="-46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396353" y="9848850"/>
            <a:ext cx="3486150" cy="285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l"/>
            <a:r>
              <a:rPr lang="en-US" sz="15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Sudha HR Solution and Legal Services</a:t>
            </a:r>
          </a:p>
        </p:txBody>
      </p:sp>
      <p:sp>
        <p:nvSpPr>
          <p:cNvPr id="512" name="-42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6204882" y="9812655"/>
            <a:ext cx="400050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08</a:t>
            </a:r>
          </a:p>
        </p:txBody>
      </p:sp>
      <p:pic>
        <p:nvPicPr>
          <p:cNvPr id="51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</a:blip>
          <a:stretch/>
        </p:blipFill>
        <p:spPr>
          <a:xfrm>
            <a:off x="762000" y="9715500"/>
            <a:ext cx="1676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2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2857500"/>
            <a:ext cx="4572000" cy="7124700"/>
          </a:xfrm>
          <a:prstGeom prst="rect">
            <a:avLst/>
          </a:prstGeom>
        </p:spPr>
      </p:pic>
      <p:pic>
        <p:nvPicPr>
          <p:cNvPr id="521" name="iconNode0cfcc59b-11ba-47ca-ad80-d09a42e07c1c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583D8291-FAF1-4391-B879-1A0872161BC9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596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342900" y="4419600"/>
            <a:ext cx="1028700" cy="1028700"/>
          </a:xfrm>
          <a:prstGeom prst="rect">
            <a:avLst/>
          </a:prstGeom>
        </p:spPr>
      </p:pic>
      <p:sp>
        <p:nvSpPr>
          <p:cNvPr id="522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76225" y="5909786"/>
            <a:ext cx="4010025" cy="1076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91"/>
              </a:lnSpc>
            </a:pPr>
            <a:r>
              <a:rPr lang="en-US" sz="3300" spc="-16" dirty="0">
                <a:solidFill>
                  <a:srgbClr val="FFFFFF">
                    <a:alpha val="100000"/>
                  </a:srgbClr>
                </a:solidFill>
                <a:latin typeface="DM Serif Display" panose="00000700000000000000" pitchFamily="2" charset="0"/>
              </a:rPr>
              <a:t>Regular Training Programs</a:t>
            </a:r>
          </a:p>
        </p:txBody>
      </p:sp>
      <p:sp>
        <p:nvSpPr>
          <p:cNvPr id="523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76225" y="7126605"/>
            <a:ext cx="4010025" cy="1295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Implementing consistent training sessions to improve skills and knowledge of creche workers and supervisors.</a:t>
            </a:r>
          </a:p>
        </p:txBody>
      </p:sp>
      <p:sp>
        <p:nvSpPr>
          <p:cNvPr id="524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825877" y="3048000"/>
            <a:ext cx="1419225" cy="1533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2000" dirty="0">
                <a:solidFill>
                  <a:srgbClr val="FFFFFF">
                    <a:alpha val="30000"/>
                  </a:srgbClr>
                </a:solidFill>
                <a:latin typeface="DM Serif Display" panose="00000700000000000000" pitchFamily="2" charset="0"/>
              </a:rPr>
              <a:t>01</a:t>
            </a:r>
          </a:p>
        </p:txBody>
      </p:sp>
      <p:pic>
        <p:nvPicPr>
          <p:cNvPr id="52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97">
            <a:alphaModFix/>
          </a:blip>
          <a:stretch/>
        </p:blipFill>
        <p:spPr>
          <a:xfrm>
            <a:off x="4572000" y="2857500"/>
            <a:ext cx="4572000" cy="7124700"/>
          </a:xfrm>
          <a:prstGeom prst="rect">
            <a:avLst/>
          </a:prstGeom>
        </p:spPr>
      </p:pic>
      <p:pic>
        <p:nvPicPr>
          <p:cNvPr id="526" name="iconNodec27f51d3-c6a0-47a3-9b73-e6d9101a7e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98">
            <a:alphaModFix/>
            <a:extLst>
              <a:ext uri="{B596D465-A7AC-4598-A0AE-71B0CC9B40F5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601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4914900" y="4419600"/>
            <a:ext cx="1028700" cy="1028700"/>
          </a:xfrm>
          <a:prstGeom prst="rect">
            <a:avLst/>
          </a:prstGeom>
        </p:spPr>
      </p:pic>
      <p:sp>
        <p:nvSpPr>
          <p:cNvPr id="527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848225" y="5909786"/>
            <a:ext cx="4010025" cy="1076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91"/>
              </a:lnSpc>
            </a:pPr>
            <a:r>
              <a:rPr lang="en-US" sz="3300" spc="-16" dirty="0">
                <a:solidFill>
                  <a:srgbClr val="FFFFFF">
                    <a:alpha val="100000"/>
                  </a:srgbClr>
                </a:solidFill>
                <a:latin typeface="DM Serif Display" panose="00000700000000000000" pitchFamily="2" charset="0"/>
              </a:rPr>
              <a:t>Capacity-building Initiatives</a:t>
            </a:r>
          </a:p>
        </p:txBody>
      </p:sp>
      <p:sp>
        <p:nvSpPr>
          <p:cNvPr id="528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848225" y="7126605"/>
            <a:ext cx="4010025" cy="1295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Developing programs to enhance the capabilities and competencies of staff in early childhood education and care.</a:t>
            </a:r>
          </a:p>
        </p:txBody>
      </p:sp>
      <p:sp>
        <p:nvSpPr>
          <p:cNvPr id="529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120414" y="3048000"/>
            <a:ext cx="1695450" cy="1533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2000" dirty="0">
                <a:solidFill>
                  <a:srgbClr val="FFFFFF">
                    <a:alpha val="30000"/>
                  </a:srgbClr>
                </a:solidFill>
                <a:latin typeface="DM Serif Display" panose="00000700000000000000" pitchFamily="2" charset="0"/>
              </a:rPr>
              <a:t>02</a:t>
            </a:r>
          </a:p>
        </p:txBody>
      </p:sp>
      <p:pic>
        <p:nvPicPr>
          <p:cNvPr id="53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02">
            <a:alphaModFix/>
          </a:blip>
          <a:stretch/>
        </p:blipFill>
        <p:spPr>
          <a:xfrm>
            <a:off x="9144000" y="2857500"/>
            <a:ext cx="4572000" cy="7124700"/>
          </a:xfrm>
          <a:prstGeom prst="rect">
            <a:avLst/>
          </a:prstGeom>
        </p:spPr>
      </p:pic>
      <p:pic>
        <p:nvPicPr>
          <p:cNvPr id="531" name="iconNodeb0732cc4-9301-436f-9d32-7c7a9ea83e6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03">
            <a:alphaModFix/>
            <a:extLst>
              <a:ext uri="{F3C3939B-DEE8-4261-829C-034EAA2CAB64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606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9486900" y="4419600"/>
            <a:ext cx="1028700" cy="1028700"/>
          </a:xfrm>
          <a:prstGeom prst="rect">
            <a:avLst/>
          </a:prstGeom>
        </p:spPr>
      </p:pic>
      <p:sp>
        <p:nvSpPr>
          <p:cNvPr id="532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0225" y="5909786"/>
            <a:ext cx="4010025" cy="1076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91"/>
              </a:lnSpc>
            </a:pPr>
            <a:r>
              <a:rPr lang="en-US" sz="3300" spc="-16" dirty="0">
                <a:solidFill>
                  <a:srgbClr val="FFFFFF">
                    <a:alpha val="100000"/>
                  </a:srgbClr>
                </a:solidFill>
                <a:latin typeface="DM Serif Display" panose="00000700000000000000" pitchFamily="2" charset="0"/>
              </a:rPr>
              <a:t>Skill Enhancement Focus</a:t>
            </a:r>
          </a:p>
        </p:txBody>
      </p:sp>
      <p:sp>
        <p:nvSpPr>
          <p:cNvPr id="533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0225" y="7126605"/>
            <a:ext cx="4010025" cy="1295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Inter" panose="00000700000000000000" pitchFamily="2" charset="0"/>
              </a:rPr>
              <a:t>Emphasizing on improving specific skills related to child development, education methods, and care techniques.</a:t>
            </a:r>
          </a:p>
        </p:txBody>
      </p:sp>
      <p:sp>
        <p:nvSpPr>
          <p:cNvPr id="534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692414" y="3048000"/>
            <a:ext cx="1695450" cy="1533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2000" dirty="0">
                <a:solidFill>
                  <a:srgbClr val="FFFFFF">
                    <a:alpha val="30000"/>
                  </a:srgbClr>
                </a:solidFill>
                <a:latin typeface="DM Serif Display" panose="00000700000000000000" pitchFamily="2" charset="0"/>
              </a:rPr>
              <a:t>03</a:t>
            </a:r>
          </a:p>
        </p:txBody>
      </p:sp>
      <p:pic>
        <p:nvPicPr>
          <p:cNvPr id="53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07">
            <a:alphaModFix/>
          </a:blip>
          <a:stretch/>
        </p:blipFill>
        <p:spPr>
          <a:xfrm>
            <a:off x="13716000" y="2857500"/>
            <a:ext cx="4572000" cy="7124700"/>
          </a:xfrm>
          <a:prstGeom prst="rect">
            <a:avLst/>
          </a:prstGeom>
        </p:spPr>
      </p:pic>
      <p:pic>
        <p:nvPicPr>
          <p:cNvPr id="536" name="iconNode352925ec-74fd-4c75-8d42-397273ad135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08">
            <a:alphaModFix/>
            <a:extLst>
              <a:ext uri="{A4FBA9D4-0E1A-4941-A18F-067777C2A70A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611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4058900" y="4419600"/>
            <a:ext cx="1028700" cy="1028700"/>
          </a:xfrm>
          <a:prstGeom prst="rect">
            <a:avLst/>
          </a:prstGeom>
        </p:spPr>
      </p:pic>
      <p:sp>
        <p:nvSpPr>
          <p:cNvPr id="537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992225" y="5909786"/>
            <a:ext cx="4010025" cy="1076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191"/>
              </a:lnSpc>
            </a:pPr>
            <a:r>
              <a:rPr lang="en-US" sz="3300" spc="-16" dirty="0">
                <a:solidFill>
                  <a:srgbClr val="000000">
                    <a:alpha val="100000"/>
                  </a:srgbClr>
                </a:solidFill>
                <a:latin typeface="DM Serif Display" panose="00000700000000000000" pitchFamily="2" charset="0"/>
              </a:rPr>
              <a:t>Professional Development</a:t>
            </a:r>
          </a:p>
        </p:txBody>
      </p:sp>
      <p:sp>
        <p:nvSpPr>
          <p:cNvPr id="538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992225" y="7126605"/>
            <a:ext cx="4010025" cy="1295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1800" spc="-18" dirty="0">
                <a:solidFill>
                  <a:srgbClr val="000000">
                    <a:alpha val="100000"/>
                  </a:srgbClr>
                </a:solidFill>
                <a:latin typeface="Inter" panose="00000700000000000000" pitchFamily="2" charset="0"/>
              </a:rPr>
              <a:t>Supporting continuous growth and learning opportunities for creche workers and supervisors to deliver high-quality services.</a:t>
            </a:r>
          </a:p>
        </p:txBody>
      </p:sp>
      <p:sp>
        <p:nvSpPr>
          <p:cNvPr id="539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6255270" y="3048000"/>
            <a:ext cx="1704975" cy="1533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2000" dirty="0">
                <a:solidFill>
                  <a:srgbClr val="000000">
                    <a:alpha val="30000"/>
                  </a:srgbClr>
                </a:solidFill>
                <a:latin typeface="DM Serif Display" panose="00000700000000000000" pitchFamily="2" charset="0"/>
              </a:rPr>
              <a:t>04</a:t>
            </a:r>
          </a:p>
        </p:txBody>
      </p:sp>
      <p:sp>
        <p:nvSpPr>
          <p:cNvPr id="540" name="Click here to edit title-49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1066800"/>
            <a:ext cx="14754225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4200" spc="-21" dirty="0">
                <a:solidFill>
                  <a:srgbClr val="161723">
                    <a:alpha val="100000"/>
                  </a:srgbClr>
                </a:solidFill>
                <a:latin typeface="DM Serif Display" panose="00000700000000000000" pitchFamily="2" charset="0"/>
              </a:rPr>
              <a:t>Capacity Building and Training</a:t>
            </a:r>
          </a:p>
        </p:txBody>
      </p:sp>
      <p:sp>
        <p:nvSpPr>
          <p:cNvPr id="541" name="Click here to edit subtitle-49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1866900"/>
            <a:ext cx="14754225" cy="371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35"/>
              </a:lnSpc>
            </a:pPr>
            <a:r>
              <a:rPr lang="en-US" sz="2100" spc="-21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Enhancing Skills for Better Childcare Services</a:t>
            </a:r>
          </a:p>
        </p:txBody>
      </p:sp>
      <p:sp>
        <p:nvSpPr>
          <p:cNvPr id="542" name="Click here to edit label-47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24025" y="723900"/>
            <a:ext cx="14754225" cy="295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1800" dirty="0">
                <a:solidFill>
                  <a:srgbClr val="452E5A">
                    <a:alpha val="100000"/>
                  </a:srgbClr>
                </a:solidFill>
                <a:latin typeface="Inter" panose="00000700000000000000" pitchFamily="2" charset="0"/>
              </a:rPr>
              <a:t>Training Impact</a:t>
            </a:r>
          </a:p>
        </p:txBody>
      </p:sp>
      <p:sp>
        <p:nvSpPr>
          <p:cNvPr id="543" name="-44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396353" y="9848850"/>
            <a:ext cx="3486150" cy="2857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>
            <a:spAutoFit/>
          </a:bodyPr>
          <a:lstStyle/>
          <a:p>
            <a:pPr algn="l"/>
            <a:r>
              <a:rPr lang="en-US" sz="15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Sudha HR Solution and Legal Services</a:t>
            </a:r>
          </a:p>
        </p:txBody>
      </p:sp>
      <p:sp>
        <p:nvSpPr>
          <p:cNvPr id="544" name="-42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6204025" y="9812655"/>
            <a:ext cx="409575" cy="333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15" dirty="0">
                <a:solidFill>
                  <a:srgbClr val="6E6E74">
                    <a:alpha val="100000"/>
                  </a:srgbClr>
                </a:solidFill>
                <a:latin typeface="Inter" panose="00000700000000000000" pitchFamily="2" charset="0"/>
              </a:rPr>
              <a:t>09</a:t>
            </a:r>
          </a:p>
        </p:txBody>
      </p:sp>
      <p:pic>
        <p:nvPicPr>
          <p:cNvPr id="54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12">
            <a:alphaModFix/>
          </a:blip>
          <a:stretch/>
        </p:blipFill>
        <p:spPr>
          <a:xfrm>
            <a:off x="762000" y="9715500"/>
            <a:ext cx="1676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752</Words>
  <Application>Microsoft Office PowerPoint</Application>
  <PresentationFormat>Custom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DM Serif Display</vt:lpstr>
      <vt:lpstr>Calibri Light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Exporter Version: 2.0.8.0, docId: 5888000</dc:title>
  <dc:creator>Presentations.AI Exporter</dc:creator>
  <cp:lastModifiedBy>manoranjan chaubey</cp:lastModifiedBy>
  <cp:revision>3</cp:revision>
  <dcterms:created xsi:type="dcterms:W3CDTF">2024-06-27T04:10:59Z</dcterms:created>
  <dcterms:modified xsi:type="dcterms:W3CDTF">2024-06-27T04:37:16Z</dcterms:modified>
</cp:coreProperties>
</file>